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77" r:id="rId3"/>
    <p:sldId id="305" r:id="rId4"/>
    <p:sldId id="337" r:id="rId5"/>
    <p:sldId id="302" r:id="rId6"/>
    <p:sldId id="324" r:id="rId7"/>
    <p:sldId id="325" r:id="rId8"/>
    <p:sldId id="320" r:id="rId9"/>
    <p:sldId id="322" r:id="rId10"/>
    <p:sldId id="321" r:id="rId11"/>
    <p:sldId id="323" r:id="rId12"/>
    <p:sldId id="336" r:id="rId13"/>
    <p:sldId id="332" r:id="rId14"/>
    <p:sldId id="329" r:id="rId15"/>
    <p:sldId id="338" r:id="rId16"/>
    <p:sldId id="326" r:id="rId17"/>
    <p:sldId id="328" r:id="rId18"/>
    <p:sldId id="331" r:id="rId19"/>
    <p:sldId id="335" r:id="rId20"/>
    <p:sldId id="327" r:id="rId21"/>
    <p:sldId id="333" r:id="rId22"/>
    <p:sldId id="334" r:id="rId23"/>
    <p:sldId id="292" r:id="rId24"/>
    <p:sldId id="28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9" autoAdjust="0"/>
    <p:restoredTop sz="76880" autoAdjust="0"/>
  </p:normalViewPr>
  <p:slideViewPr>
    <p:cSldViewPr snapToGrid="0">
      <p:cViewPr varScale="1">
        <p:scale>
          <a:sx n="170" d="100"/>
          <a:sy n="170" d="100"/>
        </p:scale>
        <p:origin x="1760" y="184"/>
      </p:cViewPr>
      <p:guideLst>
        <p:guide orient="horz" pos="225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489A422E-086E-604D-AF84-F716BDF8A3D4}" type="datetime1">
              <a:rPr lang="en-KR" smtClean="0"/>
              <a:t>5/19/24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E9157BE-2E7D-8E47-9BF2-400D55F41E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21892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4416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 err="1"/>
              <a:t>유저플로우를</a:t>
            </a:r>
            <a:r>
              <a:rPr lang="ko-KR" altLang="en-US" baseline="0" dirty="0"/>
              <a:t> 강제적으로 제공하고 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이를 조금 더 유연하게 만듦으로써 사용자 경험 개선을 하는 것을 </a:t>
            </a:r>
            <a:r>
              <a:rPr lang="ko-KR" altLang="en-US" baseline="0" dirty="0" err="1"/>
              <a:t>디벨롭</a:t>
            </a:r>
            <a:r>
              <a:rPr lang="ko-KR" altLang="en-US" baseline="0" dirty="0"/>
              <a:t> 목적</a:t>
            </a: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67887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사연조회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2499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0283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0283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/>
              <a:t>추천 사연 페이지에 스크랩 기능을 추가하고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하단 네비게이션 바를 통해 스크랩한 추천 사연을 확인할 수 있는 페이지 추가</a:t>
            </a:r>
            <a:endParaRPr lang="en-US" altLang="ko-KR" baseline="0" dirty="0"/>
          </a:p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68410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5656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알림 기능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704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/>
              <a:t>사진 수정할 것</a:t>
            </a: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3498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/>
              <a:t>추천 사연 페이지에 스크랩 기능을 추가하고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하단 네비게이션 바를 통해 스크랩한 추천 사연을 확인할 수 있는 페이지 추가</a:t>
            </a:r>
            <a:endParaRPr lang="en-US" altLang="ko-KR" baseline="0" dirty="0"/>
          </a:p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3033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898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38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</a:rPr>
              <a:t>어제 뽑은 카드가 있다면 어제의 카드를 활용한다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2. </a:t>
            </a:r>
            <a:r>
              <a:rPr lang="ko-KR" altLang="en-US" sz="1200" dirty="0">
                <a:solidFill>
                  <a:schemeClr val="bg1"/>
                </a:solidFill>
              </a:rPr>
              <a:t>일기를 작성하여 카드를 한 장 획득한다</a:t>
            </a:r>
            <a:r>
              <a:rPr lang="en-US" altLang="ko-KR" sz="1200" dirty="0">
                <a:solidFill>
                  <a:schemeClr val="bg1"/>
                </a:solidFill>
              </a:rPr>
              <a:t>.(</a:t>
            </a:r>
            <a:r>
              <a:rPr lang="ko-KR" altLang="en-US" sz="1200" dirty="0">
                <a:solidFill>
                  <a:schemeClr val="bg1"/>
                </a:solidFill>
              </a:rPr>
              <a:t>현재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3. </a:t>
            </a:r>
            <a:r>
              <a:rPr lang="ko-KR" altLang="en-US" sz="1200" dirty="0">
                <a:solidFill>
                  <a:schemeClr val="bg1"/>
                </a:solidFill>
              </a:rPr>
              <a:t>일기 작성 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미래를 예언하는 카드를 한 장 뽑는다</a:t>
            </a:r>
            <a:r>
              <a:rPr lang="en-US" altLang="ko-KR" sz="1200" dirty="0">
                <a:solidFill>
                  <a:schemeClr val="bg1"/>
                </a:solidFill>
              </a:rPr>
              <a:t>.(</a:t>
            </a:r>
            <a:r>
              <a:rPr lang="ko-KR" altLang="en-US" sz="1200" dirty="0">
                <a:solidFill>
                  <a:schemeClr val="bg1"/>
                </a:solidFill>
              </a:rPr>
              <a:t>미래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4. </a:t>
            </a:r>
            <a:r>
              <a:rPr lang="ko-KR" altLang="en-US" sz="1200" dirty="0">
                <a:solidFill>
                  <a:schemeClr val="bg1"/>
                </a:solidFill>
              </a:rPr>
              <a:t>획득한 카드 세 장의 의미와 일기에서 드러난 감정을 추출하여</a:t>
            </a:r>
            <a:r>
              <a:rPr lang="en-US" altLang="ko-KR" sz="1200" dirty="0">
                <a:solidFill>
                  <a:schemeClr val="bg1"/>
                </a:solidFill>
              </a:rPr>
              <a:t>, AI</a:t>
            </a:r>
            <a:r>
              <a:rPr lang="ko-KR" altLang="en-US" sz="1200" dirty="0">
                <a:solidFill>
                  <a:schemeClr val="bg1"/>
                </a:solidFill>
              </a:rPr>
              <a:t>가 긍정적인 감정을 불러오는 코멘트를 생성하여 보여준다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5. </a:t>
            </a:r>
            <a:r>
              <a:rPr lang="ko-KR" altLang="en-US" sz="1200" dirty="0">
                <a:solidFill>
                  <a:schemeClr val="bg1"/>
                </a:solidFill>
              </a:rPr>
              <a:t>오늘 일기를 쓴 다른 사용자들의 사연도 감상할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848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</a:rPr>
              <a:t>어제 뽑은 카드가 있다면 어제의 카드를 활용한다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2. </a:t>
            </a:r>
            <a:r>
              <a:rPr lang="ko-KR" altLang="en-US" sz="1200" dirty="0">
                <a:solidFill>
                  <a:schemeClr val="bg1"/>
                </a:solidFill>
              </a:rPr>
              <a:t>일기를 작성하여 카드를 한 장 획득한다</a:t>
            </a:r>
            <a:r>
              <a:rPr lang="en-US" altLang="ko-KR" sz="1200" dirty="0">
                <a:solidFill>
                  <a:schemeClr val="bg1"/>
                </a:solidFill>
              </a:rPr>
              <a:t>.(</a:t>
            </a:r>
            <a:r>
              <a:rPr lang="ko-KR" altLang="en-US" sz="1200" dirty="0">
                <a:solidFill>
                  <a:schemeClr val="bg1"/>
                </a:solidFill>
              </a:rPr>
              <a:t>현재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3. </a:t>
            </a:r>
            <a:r>
              <a:rPr lang="ko-KR" altLang="en-US" sz="1200" dirty="0">
                <a:solidFill>
                  <a:schemeClr val="bg1"/>
                </a:solidFill>
              </a:rPr>
              <a:t>일기 작성 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미래를 예언하는 카드를 한 장 뽑는다</a:t>
            </a:r>
            <a:r>
              <a:rPr lang="en-US" altLang="ko-KR" sz="1200" dirty="0">
                <a:solidFill>
                  <a:schemeClr val="bg1"/>
                </a:solidFill>
              </a:rPr>
              <a:t>.(</a:t>
            </a:r>
            <a:r>
              <a:rPr lang="ko-KR" altLang="en-US" sz="1200" dirty="0">
                <a:solidFill>
                  <a:schemeClr val="bg1"/>
                </a:solidFill>
              </a:rPr>
              <a:t>미래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4. </a:t>
            </a:r>
            <a:r>
              <a:rPr lang="ko-KR" altLang="en-US" sz="1200" dirty="0">
                <a:solidFill>
                  <a:schemeClr val="bg1"/>
                </a:solidFill>
              </a:rPr>
              <a:t>획득한 카드 세 장의 의미와 일기에서 드러난 감정을 추출하여</a:t>
            </a:r>
            <a:r>
              <a:rPr lang="en-US" altLang="ko-KR" sz="1200" dirty="0">
                <a:solidFill>
                  <a:schemeClr val="bg1"/>
                </a:solidFill>
              </a:rPr>
              <a:t>, AI</a:t>
            </a:r>
            <a:r>
              <a:rPr lang="ko-KR" altLang="en-US" sz="1200" dirty="0">
                <a:solidFill>
                  <a:schemeClr val="bg1"/>
                </a:solidFill>
              </a:rPr>
              <a:t>가 긍정적인 감정을 불러오는 코멘트를 생성하여 보여준다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5. </a:t>
            </a:r>
            <a:r>
              <a:rPr lang="ko-KR" altLang="en-US" sz="1200" dirty="0">
                <a:solidFill>
                  <a:schemeClr val="bg1"/>
                </a:solidFill>
              </a:rPr>
              <a:t>오늘 일기를 쓴 다른 사용자들의 사연도 감상할 수 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1171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77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일기 작성</a:t>
            </a:r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460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다이어리 메인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6565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03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157BE-2E7D-8E47-9BF2-400D55F41E8E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411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084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8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7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85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7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995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31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9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2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1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15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D35DE-6DEF-4E68-9BFF-BD264E3D82DE}" type="datetimeFigureOut">
              <a:rPr lang="ko-KR" altLang="en-US" smtClean="0"/>
              <a:t>2024. 5. 19.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3AA43-F30B-4391-9B71-7BE8F33A2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4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820490"/>
            <a:ext cx="9144000" cy="1099272"/>
          </a:xfrm>
        </p:spPr>
        <p:txBody>
          <a:bodyPr/>
          <a:lstStyle/>
          <a:p>
            <a:r>
              <a:rPr lang="ko-KR" altLang="en-US" b="1" dirty="0" err="1">
                <a:solidFill>
                  <a:schemeClr val="bg1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밤편지</a:t>
            </a:r>
            <a:endParaRPr lang="ko-KR" altLang="en-US" b="1" dirty="0">
              <a:solidFill>
                <a:schemeClr val="bg1"/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539306" y="183287"/>
            <a:ext cx="1483360" cy="5100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b="1" dirty="0">
                <a:solidFill>
                  <a:schemeClr val="bg1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  <a:cs typeface="+mj-cs"/>
              </a:rPr>
              <a:t>A507</a:t>
            </a:r>
            <a:endParaRPr lang="ko-KR" altLang="en-US" b="1" dirty="0">
              <a:solidFill>
                <a:schemeClr val="bg1"/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  <a:cs typeface="+mj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42E803-FC14-D940-41EA-32302ACB7E00}"/>
              </a:ext>
            </a:extLst>
          </p:cNvPr>
          <p:cNvSpPr txBox="1">
            <a:spLocks/>
          </p:cNvSpPr>
          <p:nvPr/>
        </p:nvSpPr>
        <p:spPr>
          <a:xfrm>
            <a:off x="3902025" y="2919762"/>
            <a:ext cx="4387949" cy="5092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bg1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당신의 하루를 </a:t>
            </a:r>
            <a:r>
              <a:rPr lang="ko-KR" altLang="en-US" sz="1600" b="1" dirty="0" err="1">
                <a:solidFill>
                  <a:schemeClr val="bg1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타로카드와</a:t>
            </a:r>
            <a:r>
              <a:rPr lang="ko-KR" altLang="en-US" sz="1600" b="1" dirty="0">
                <a:solidFill>
                  <a:schemeClr val="bg1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 함께 기록해보세요</a:t>
            </a:r>
            <a:r>
              <a:rPr lang="en-US" altLang="ko-KR" sz="1600" b="1" dirty="0">
                <a:solidFill>
                  <a:schemeClr val="bg1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</a:rPr>
              <a:t>.</a:t>
            </a:r>
            <a:endParaRPr lang="ko-KR" altLang="en-US" sz="1600" b="1" dirty="0">
              <a:solidFill>
                <a:schemeClr val="bg1"/>
              </a:solidFill>
              <a:latin typeface="아리따-부리(OTF)-Bold" panose="02020603020101020101" pitchFamily="18" charset="-127"/>
              <a:ea typeface="아리따-부리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27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-21361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179177" y="1988224"/>
            <a:ext cx="5371231" cy="3459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카드를 </a:t>
            </a:r>
            <a:r>
              <a:rPr lang="ko-KR" altLang="en-US" sz="3000" b="1" dirty="0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좌우로 </a:t>
            </a:r>
            <a:r>
              <a:rPr lang="ko-KR" altLang="en-US" sz="3000" b="1" dirty="0" err="1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스와이프</a:t>
            </a:r>
            <a:r>
              <a:rPr lang="ko-KR" altLang="en-US" sz="2400" dirty="0" err="1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하여</a:t>
            </a:r>
            <a:endParaRPr lang="en-US" altLang="ko-KR" sz="24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l"/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원하는 일자의 </a:t>
            </a:r>
            <a:r>
              <a:rPr lang="ko-KR" altLang="en-US" sz="3000" b="1" dirty="0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일기 조회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가 가능합니다</a:t>
            </a:r>
            <a:r>
              <a:rPr lang="en-US" altLang="ko-KR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.</a:t>
            </a: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BAD7FF8E-76F5-6F26-5559-E4EFB6FE6B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06" y="1531311"/>
            <a:ext cx="2149079" cy="4650828"/>
          </a:xfrm>
          <a:prstGeom prst="rect">
            <a:avLst/>
          </a:prstGeom>
        </p:spPr>
      </p:pic>
      <p:sp>
        <p:nvSpPr>
          <p:cNvPr id="12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4" y="390061"/>
            <a:ext cx="1041936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기획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36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-21361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599727" y="2093272"/>
            <a:ext cx="8187613" cy="3312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해당 페이지에서 </a:t>
            </a:r>
            <a:r>
              <a:rPr lang="ko-KR" altLang="en-US" sz="3000" b="1" dirty="0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다른 유저가 쓴 사연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을 볼 수 있습니다</a:t>
            </a:r>
            <a:r>
              <a:rPr lang="en-US" altLang="ko-KR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l"/>
            <a:endParaRPr lang="en-US" altLang="ko-KR" sz="24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l"/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유저와 </a:t>
            </a:r>
            <a:r>
              <a:rPr lang="ko-KR" altLang="en-US" sz="3000" b="1" dirty="0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유사한 감정을 갖는 일기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가 추천됩니다</a:t>
            </a:r>
            <a:r>
              <a:rPr lang="en-US" altLang="ko-KR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557D9A65-4917-6355-3C54-AD5F9C9D5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54" y="1608078"/>
            <a:ext cx="2134509" cy="4619297"/>
          </a:xfrm>
          <a:prstGeom prst="rect">
            <a:avLst/>
          </a:prstGeom>
        </p:spPr>
      </p:pic>
      <p:sp>
        <p:nvSpPr>
          <p:cNvPr id="11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4" y="390061"/>
            <a:ext cx="1041936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기획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83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-21361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4" y="390061"/>
            <a:ext cx="940839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시연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99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0"/>
            <a:ext cx="12192000" cy="6879361"/>
          </a:xfrm>
          <a:prstGeom prst="rect">
            <a:avLst/>
          </a:prstGeom>
          <a:solidFill>
            <a:srgbClr val="020B1A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1628931" y="3135614"/>
            <a:ext cx="8934138" cy="66172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사용자 경험 개선을 위한 기능 </a:t>
            </a:r>
            <a:r>
              <a:rPr lang="ko-KR" altLang="en-US" sz="4000" b="1" dirty="0" err="1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디벨롭</a:t>
            </a:r>
            <a:endParaRPr lang="en-US" sz="4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1628931" y="3016570"/>
            <a:ext cx="478155" cy="10887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“</a:t>
            </a:r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10062320" y="3011048"/>
            <a:ext cx="478155" cy="10887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”</a:t>
            </a:r>
          </a:p>
        </p:txBody>
      </p:sp>
      <p:sp>
        <p:nvSpPr>
          <p:cNvPr id="2" name="Subtitle 7">
            <a:extLst>
              <a:ext uri="{FF2B5EF4-FFF2-40B4-BE49-F238E27FC236}">
                <a16:creationId xmlns:a16="http://schemas.microsoft.com/office/drawing/2014/main" id="{9BFD9FC9-604A-CFA9-F40E-D62734633D3B}"/>
              </a:ext>
            </a:extLst>
          </p:cNvPr>
          <p:cNvSpPr txBox="1">
            <a:spLocks/>
          </p:cNvSpPr>
          <p:nvPr/>
        </p:nvSpPr>
        <p:spPr>
          <a:xfrm>
            <a:off x="0" y="242539"/>
            <a:ext cx="2938135" cy="6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세부작업설명</a:t>
            </a:r>
            <a:endParaRPr lang="en-KR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1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0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buNone/>
              <a:defRPr/>
            </a:pPr>
            <a:endParaRPr lang="en-US" altLang="ko-KR" sz="1800" dirty="0">
              <a:solidFill>
                <a:srgbClr val="FFFF00"/>
              </a:solidFill>
            </a:endParaRPr>
          </a:p>
        </p:txBody>
      </p:sp>
      <p:sp>
        <p:nvSpPr>
          <p:cNvPr id="8" name="제목 1"/>
          <p:cNvSpPr txBox="1"/>
          <p:nvPr/>
        </p:nvSpPr>
        <p:spPr>
          <a:xfrm>
            <a:off x="6096000" y="1663043"/>
            <a:ext cx="5499735" cy="421576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7500" lnSpcReduction="20000"/>
          </a:bodyPr>
          <a:lstStyle>
            <a:defPPr>
              <a:defRPr lang="ko-KR"/>
            </a:defPPr>
            <a:lvl1pPr marL="457200" indent="-457200">
              <a:lnSpc>
                <a:spcPct val="150000"/>
              </a:lnSpc>
              <a:spcBef>
                <a:spcPct val="0"/>
              </a:spcBef>
              <a:buAutoNum type="arabicPeriod"/>
              <a:defRPr sz="2500">
                <a:solidFill>
                  <a:schemeClr val="bg1"/>
                </a:solidFill>
                <a:latin typeface="아리따-부리(OTF)-Medium"/>
                <a:ea typeface="아리따-부리(OTF)-Medium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en-US" altLang="ko-KR" sz="3200" dirty="0">
                <a:solidFill>
                  <a:srgbClr val="FFFF00"/>
                </a:solidFill>
              </a:rPr>
              <a:t>Before</a:t>
            </a:r>
          </a:p>
          <a:p>
            <a:pPr marL="0" lvl="0" indent="0">
              <a:buNone/>
              <a:defRPr/>
            </a:pPr>
            <a:r>
              <a:rPr lang="en-US" altLang="ko-KR" sz="3200" dirty="0"/>
              <a:t>AI</a:t>
            </a:r>
            <a:r>
              <a:rPr lang="ko-KR" altLang="en-US" sz="3200" dirty="0"/>
              <a:t>의 코멘트를 받는 프로세스 내의 페이지 </a:t>
            </a:r>
            <a:r>
              <a:rPr lang="ko-KR" altLang="en-US" sz="3200" dirty="0" err="1"/>
              <a:t>전환시</a:t>
            </a:r>
            <a:r>
              <a:rPr lang="ko-KR" altLang="en-US" sz="3200" dirty="0"/>
              <a:t> 아무런 안내가 없어 어색한 사용자 경험을 제공</a:t>
            </a:r>
            <a:endParaRPr lang="en-US" altLang="ko-KR" sz="3200" dirty="0"/>
          </a:p>
          <a:p>
            <a:pPr marL="0" lvl="0" indent="0">
              <a:buNone/>
              <a:defRPr/>
            </a:pPr>
            <a:r>
              <a:rPr lang="en-US" altLang="ko-KR" sz="3200" dirty="0">
                <a:solidFill>
                  <a:srgbClr val="FFFF00"/>
                </a:solidFill>
              </a:rPr>
              <a:t>After</a:t>
            </a:r>
          </a:p>
          <a:p>
            <a:pPr marL="0" indent="0">
              <a:buNone/>
              <a:defRPr/>
            </a:pPr>
            <a:r>
              <a:rPr lang="ko-KR" altLang="en-US" sz="3200" dirty="0"/>
              <a:t>각 과정마다 의도적으로 </a:t>
            </a:r>
            <a:r>
              <a:rPr lang="en-US" altLang="ko-KR" sz="3200" dirty="0"/>
              <a:t>1.5</a:t>
            </a:r>
            <a:r>
              <a:rPr lang="ko-KR" altLang="en-US" sz="3200" dirty="0"/>
              <a:t>초의 로딩시간과 해당 프로세스에 대한 안내를 포함하는 </a:t>
            </a:r>
            <a:r>
              <a:rPr lang="ko-KR" altLang="en-US" sz="3200" dirty="0">
                <a:solidFill>
                  <a:srgbClr val="FFFF00"/>
                </a:solidFill>
              </a:rPr>
              <a:t>자연스러운 </a:t>
            </a:r>
            <a:r>
              <a:rPr lang="en-US" altLang="ko-KR" sz="3200" dirty="0">
                <a:solidFill>
                  <a:srgbClr val="FFFF00"/>
                </a:solidFill>
              </a:rPr>
              <a:t>UI</a:t>
            </a:r>
            <a:r>
              <a:rPr lang="ko-KR" altLang="en-US" sz="3200" dirty="0">
                <a:solidFill>
                  <a:srgbClr val="FFFF00"/>
                </a:solidFill>
              </a:rPr>
              <a:t>로 사용자 경험 개선</a:t>
            </a:r>
            <a:endParaRPr lang="en-US" altLang="ko-KR" sz="3200" dirty="0">
              <a:solidFill>
                <a:srgbClr val="FFFF00"/>
              </a:solidFill>
            </a:endParaRPr>
          </a:p>
          <a:p>
            <a:pPr marL="0" lvl="0" indent="0">
              <a:buNone/>
              <a:defRPr/>
            </a:pPr>
            <a:endParaRPr lang="ko-KR" altLang="en-US" sz="3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5988" y="1647534"/>
            <a:ext cx="2202795" cy="44665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47" y="1647534"/>
            <a:ext cx="2132863" cy="4466595"/>
          </a:xfrm>
          <a:prstGeom prst="rect">
            <a:avLst/>
          </a:prstGeom>
        </p:spPr>
      </p:pic>
      <p:sp>
        <p:nvSpPr>
          <p:cNvPr id="10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3" y="390061"/>
            <a:ext cx="5826930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기능 </a:t>
            </a:r>
            <a:r>
              <a:rPr lang="ko-KR" altLang="en-US" sz="3000" b="1" dirty="0" err="1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디벨롭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-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로딩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UI 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개선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42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-1587" y="-10681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제목 1"/>
          <p:cNvSpPr txBox="1"/>
          <p:nvPr/>
        </p:nvSpPr>
        <p:spPr>
          <a:xfrm>
            <a:off x="4730892" y="2088055"/>
            <a:ext cx="6189601" cy="268188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457200" algn="l">
              <a:lnSpc>
                <a:spcPct val="150000"/>
              </a:lnSpc>
              <a:buAutoNum type="arabicPeriod"/>
              <a:defRPr/>
            </a:pPr>
            <a:endParaRPr lang="en-US" altLang="ko-KR" sz="2400" b="1" dirty="0">
              <a:solidFill>
                <a:schemeClr val="bg1"/>
              </a:solidFill>
              <a:latin typeface="아리따-부리(OTF)-Medium"/>
              <a:ea typeface="아리따-부리(OTF)-Medium"/>
            </a:endParaRP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3" y="390061"/>
            <a:ext cx="6089258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기능 </a:t>
            </a:r>
            <a:r>
              <a:rPr lang="ko-KR" altLang="en-US" sz="3000" b="1" dirty="0" err="1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디벨롭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–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API 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설계 최적화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790E2EA-5189-A255-A763-EE0A66ED8356}"/>
              </a:ext>
            </a:extLst>
          </p:cNvPr>
          <p:cNvSpPr txBox="1"/>
          <p:nvPr/>
        </p:nvSpPr>
        <p:spPr>
          <a:xfrm>
            <a:off x="3869167" y="649747"/>
            <a:ext cx="5499735" cy="421576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defPPr>
              <a:defRPr lang="ko-KR"/>
            </a:defPPr>
            <a:lvl1pPr marL="457200" indent="-457200">
              <a:lnSpc>
                <a:spcPct val="150000"/>
              </a:lnSpc>
              <a:spcBef>
                <a:spcPct val="0"/>
              </a:spcBef>
              <a:buAutoNum type="arabicPeriod"/>
              <a:defRPr sz="2500">
                <a:solidFill>
                  <a:schemeClr val="bg1"/>
                </a:solidFill>
                <a:latin typeface="아리따-부리(OTF)-Medium"/>
                <a:ea typeface="아리따-부리(OTF)-Medium"/>
                <a:cs typeface="+mj-cs"/>
              </a:defRPr>
            </a:lvl1pPr>
          </a:lstStyle>
          <a:p>
            <a:pPr lvl="0">
              <a:defRPr/>
            </a:pPr>
            <a:endParaRPr lang="ko-KR" altLang="en-US" sz="3000" dirty="0"/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BFA2289B-4066-AE34-D2C8-15E020D397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89" y="1338577"/>
            <a:ext cx="2038515" cy="446659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5BD0EEB-B713-A6F3-80E7-C685D7DCCC96}"/>
              </a:ext>
            </a:extLst>
          </p:cNvPr>
          <p:cNvSpPr txBox="1"/>
          <p:nvPr/>
        </p:nvSpPr>
        <p:spPr>
          <a:xfrm>
            <a:off x="3711388" y="1127692"/>
            <a:ext cx="8479025" cy="48883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defPPr>
              <a:defRPr lang="ko-KR"/>
            </a:defPPr>
            <a:lvl1pPr marL="457200" indent="-457200">
              <a:lnSpc>
                <a:spcPct val="150000"/>
              </a:lnSpc>
              <a:spcBef>
                <a:spcPct val="0"/>
              </a:spcBef>
              <a:buAutoNum type="arabicPeriod"/>
              <a:defRPr sz="2500">
                <a:solidFill>
                  <a:schemeClr val="bg1"/>
                </a:solidFill>
                <a:latin typeface="아리따-부리(OTF)-Medium"/>
                <a:ea typeface="아리따-부리(OTF)-Medium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en-US" altLang="ko-KR" sz="2600" dirty="0">
                <a:solidFill>
                  <a:srgbClr val="FFFF00"/>
                </a:solidFill>
              </a:rPr>
              <a:t>Before</a:t>
            </a:r>
          </a:p>
          <a:p>
            <a:pPr marL="0" lvl="0" indent="0">
              <a:buNone/>
              <a:defRPr/>
            </a:pPr>
            <a:r>
              <a:rPr lang="ko-KR" altLang="en-US" sz="2600" dirty="0"/>
              <a:t>일기 작성 단일 </a:t>
            </a:r>
            <a:r>
              <a:rPr lang="en-US" altLang="ko-KR" sz="2600" dirty="0"/>
              <a:t>API</a:t>
            </a:r>
            <a:r>
              <a:rPr lang="ko-KR" altLang="en-US" sz="2600" dirty="0"/>
              <a:t>의 응답으로</a:t>
            </a:r>
            <a:endParaRPr lang="en-US" altLang="ko-KR" sz="2600" dirty="0"/>
          </a:p>
          <a:p>
            <a:pPr marL="0" lvl="0" indent="0">
              <a:buNone/>
              <a:defRPr/>
            </a:pPr>
            <a:r>
              <a:rPr lang="ko-KR" altLang="en-US" sz="2600" dirty="0"/>
              <a:t>현재 카드 정보</a:t>
            </a:r>
            <a:r>
              <a:rPr lang="en-US" altLang="ko-KR" sz="2600" dirty="0"/>
              <a:t>,</a:t>
            </a:r>
            <a:r>
              <a:rPr lang="ko-KR" altLang="en-US" sz="2600" dirty="0"/>
              <a:t> 추천 사연</a:t>
            </a:r>
            <a:r>
              <a:rPr lang="en-US" altLang="ko-KR" sz="2600" dirty="0"/>
              <a:t>, AI</a:t>
            </a:r>
            <a:r>
              <a:rPr lang="ko-KR" altLang="en-US" sz="2600" dirty="0"/>
              <a:t>의 코멘트 모두 포함</a:t>
            </a:r>
            <a:endParaRPr lang="en-US" altLang="ko-KR" sz="2600" dirty="0"/>
          </a:p>
          <a:p>
            <a:pPr marL="0" lvl="0" indent="0">
              <a:buNone/>
              <a:defRPr/>
            </a:pPr>
            <a:r>
              <a:rPr lang="ko-KR" altLang="en-US" sz="2600" dirty="0"/>
              <a:t>비효율적 </a:t>
            </a:r>
            <a:r>
              <a:rPr lang="en-US" altLang="ko-KR" sz="2600" dirty="0"/>
              <a:t>API </a:t>
            </a:r>
            <a:r>
              <a:rPr lang="ko-KR" altLang="en-US" sz="2600" dirty="0"/>
              <a:t>설계</a:t>
            </a:r>
            <a:endParaRPr lang="en-US" altLang="ko-KR" sz="2600" dirty="0"/>
          </a:p>
          <a:p>
            <a:pPr marL="0" lvl="0" indent="0">
              <a:buNone/>
              <a:defRPr/>
            </a:pPr>
            <a:r>
              <a:rPr lang="en-US" altLang="ko-KR" sz="2600" dirty="0">
                <a:solidFill>
                  <a:srgbClr val="FFFF00"/>
                </a:solidFill>
              </a:rPr>
              <a:t>After</a:t>
            </a:r>
          </a:p>
          <a:p>
            <a:pPr marL="0" indent="0">
              <a:buNone/>
              <a:defRPr/>
            </a:pPr>
            <a:r>
              <a:rPr lang="ko-KR" altLang="en-US" sz="2600" dirty="0"/>
              <a:t>현재 카드 정보</a:t>
            </a:r>
            <a:r>
              <a:rPr lang="en-US" altLang="ko-KR" sz="2600" dirty="0"/>
              <a:t>, </a:t>
            </a:r>
            <a:r>
              <a:rPr lang="ko-KR" altLang="en-US" sz="2600" dirty="0"/>
              <a:t>추천 사연</a:t>
            </a:r>
            <a:r>
              <a:rPr lang="en-US" altLang="ko-KR" sz="2600" dirty="0"/>
              <a:t>, AI</a:t>
            </a:r>
            <a:r>
              <a:rPr lang="ko-KR" altLang="en-US" sz="2600" dirty="0"/>
              <a:t>의 코멘트 </a:t>
            </a:r>
            <a:r>
              <a:rPr lang="en-US" altLang="ko-KR" sz="2600" dirty="0"/>
              <a:t>API</a:t>
            </a:r>
            <a:r>
              <a:rPr lang="ko-KR" altLang="en-US" sz="2600" dirty="0" err="1"/>
              <a:t>를</a:t>
            </a:r>
            <a:r>
              <a:rPr lang="ko-KR" altLang="en-US" sz="2600" dirty="0"/>
              <a:t> 각각 분리하여 </a:t>
            </a:r>
            <a:r>
              <a:rPr lang="ko-KR" altLang="en-US" sz="2600" dirty="0">
                <a:solidFill>
                  <a:srgbClr val="FFFF00"/>
                </a:solidFill>
              </a:rPr>
              <a:t>효율적 </a:t>
            </a:r>
            <a:r>
              <a:rPr lang="en-US" altLang="ko-KR" sz="2600" dirty="0">
                <a:solidFill>
                  <a:srgbClr val="FFFF00"/>
                </a:solidFill>
              </a:rPr>
              <a:t>API</a:t>
            </a:r>
            <a:r>
              <a:rPr lang="ko-KR" altLang="en-US" sz="2600" dirty="0">
                <a:solidFill>
                  <a:srgbClr val="FFFF00"/>
                </a:solidFill>
              </a:rPr>
              <a:t> 설계 </a:t>
            </a:r>
            <a:endParaRPr lang="en-US" altLang="ko-KR" sz="2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049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0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2" y="390061"/>
            <a:ext cx="7985515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기능 </a:t>
            </a:r>
            <a:r>
              <a:rPr lang="ko-KR" altLang="en-US" sz="3000" b="1" dirty="0" err="1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디벨롭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–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ko-KR" altLang="en-US" sz="3000" b="1" dirty="0" err="1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메인페이지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&amp;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일기 페이지 통합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09B03-A4AF-3BEC-34E1-98453782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13" y="1320856"/>
            <a:ext cx="2211665" cy="479003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19EE2A9-EA19-64F2-0B9F-D0ADF2A1B9C1}"/>
              </a:ext>
            </a:extLst>
          </p:cNvPr>
          <p:cNvSpPr txBox="1"/>
          <p:nvPr/>
        </p:nvSpPr>
        <p:spPr>
          <a:xfrm>
            <a:off x="4535846" y="1271690"/>
            <a:ext cx="8479025" cy="48883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defPPr>
              <a:defRPr lang="ko-KR"/>
            </a:defPPr>
            <a:lvl1pPr marL="457200" indent="-457200">
              <a:lnSpc>
                <a:spcPct val="150000"/>
              </a:lnSpc>
              <a:spcBef>
                <a:spcPct val="0"/>
              </a:spcBef>
              <a:buAutoNum type="arabicPeriod"/>
              <a:defRPr sz="2500">
                <a:solidFill>
                  <a:schemeClr val="bg1"/>
                </a:solidFill>
                <a:latin typeface="아리따-부리(OTF)-Medium"/>
                <a:ea typeface="아리따-부리(OTF)-Medium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en-US" altLang="ko-KR" sz="2600" dirty="0">
                <a:solidFill>
                  <a:srgbClr val="FFFF00"/>
                </a:solidFill>
              </a:rPr>
              <a:t>Before</a:t>
            </a:r>
          </a:p>
          <a:p>
            <a:pPr marL="0" lvl="0" indent="0">
              <a:buNone/>
              <a:defRPr/>
            </a:pPr>
            <a:r>
              <a:rPr lang="ko-KR" altLang="en-US" sz="2600" dirty="0"/>
              <a:t>기존에는 일기 작성 여부</a:t>
            </a:r>
            <a:r>
              <a:rPr lang="en-US" altLang="ko-KR" sz="2600" dirty="0"/>
              <a:t>,</a:t>
            </a:r>
            <a:r>
              <a:rPr lang="ko-KR" altLang="en-US" sz="2600" dirty="0"/>
              <a:t> 카드 획득 여부 확인 불가</a:t>
            </a:r>
            <a:br>
              <a:rPr lang="en-US" altLang="ko-KR" sz="2600" dirty="0"/>
            </a:br>
            <a:r>
              <a:rPr lang="ko-KR" altLang="en-US" sz="2600" dirty="0"/>
              <a:t>일기 내용 </a:t>
            </a:r>
            <a:r>
              <a:rPr lang="ko-KR" altLang="en-US" sz="2600" dirty="0" err="1"/>
              <a:t>조회시</a:t>
            </a:r>
            <a:r>
              <a:rPr lang="ko-KR" altLang="en-US" sz="2600" dirty="0"/>
              <a:t> 별도의 페이지로 </a:t>
            </a:r>
            <a:r>
              <a:rPr lang="ko-KR" altLang="en-US" sz="2600" dirty="0" err="1"/>
              <a:t>이동해야함</a:t>
            </a:r>
            <a:endParaRPr lang="en-US" altLang="ko-KR" sz="2600" dirty="0"/>
          </a:p>
          <a:p>
            <a:pPr marL="0" lvl="0" indent="0">
              <a:buNone/>
              <a:defRPr/>
            </a:pPr>
            <a:r>
              <a:rPr lang="en-US" altLang="ko-KR" sz="2600" dirty="0">
                <a:solidFill>
                  <a:srgbClr val="FFFF00"/>
                </a:solidFill>
              </a:rPr>
              <a:t>After</a:t>
            </a:r>
            <a:endParaRPr lang="ko-KR" altLang="en-US" sz="2600" b="1" dirty="0">
              <a:solidFill>
                <a:schemeClr val="bg1"/>
              </a:solidFill>
              <a:latin typeface="아리따-부리(OTF)-Medium"/>
              <a:ea typeface="아리따-부리(OTF)-Medium"/>
            </a:endParaRPr>
          </a:p>
          <a:p>
            <a:pPr marL="0" lvl="0" indent="0" algn="l">
              <a:lnSpc>
                <a:spcPct val="150000"/>
              </a:lnSpc>
              <a:buNone/>
              <a:defRPr/>
            </a:pPr>
            <a:r>
              <a:rPr lang="en-US" altLang="ko-KR" sz="2600" b="1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1.</a:t>
            </a:r>
            <a:r>
              <a:rPr lang="ko-KR" altLang="en-US" sz="2600" b="1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 덮여진 카드를 통해 </a:t>
            </a:r>
            <a:r>
              <a:rPr lang="ko-KR" altLang="en-US" sz="2600" b="1" dirty="0">
                <a:solidFill>
                  <a:schemeClr val="lt1"/>
                </a:solidFill>
                <a:latin typeface="아리따-부리(OTF)-Medium"/>
                <a:ea typeface="아리따-부리(OTF)-Medium"/>
              </a:rPr>
              <a:t>당일 일기 작성 여부</a:t>
            </a:r>
            <a:r>
              <a:rPr lang="ko-KR" altLang="en-US" sz="2600" b="1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와</a:t>
            </a:r>
            <a:r>
              <a:rPr lang="en-US" altLang="ko-KR" sz="2600" b="1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 </a:t>
            </a:r>
            <a:br>
              <a:rPr lang="ko-KR" altLang="en-US" sz="2600" b="1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</a:br>
            <a:r>
              <a:rPr lang="ko-KR" altLang="en-US" sz="2600" b="1" dirty="0">
                <a:solidFill>
                  <a:schemeClr val="lt1"/>
                </a:solidFill>
                <a:latin typeface="아리따-부리(OTF)-Medium"/>
                <a:ea typeface="아리따-부리(OTF)-Medium"/>
              </a:rPr>
              <a:t>카드 획득 여부</a:t>
            </a:r>
            <a:r>
              <a:rPr lang="ko-KR" altLang="en-US" sz="2600" b="1" dirty="0">
                <a:solidFill>
                  <a:srgbClr val="FFFF00"/>
                </a:solidFill>
                <a:latin typeface="아리따-부리(OTF)-Medium"/>
                <a:ea typeface="아리따-부리(OTF)-Medium"/>
              </a:rPr>
              <a:t> </a:t>
            </a:r>
            <a:r>
              <a:rPr lang="ko-KR" altLang="en-US" sz="2600" b="1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확인</a:t>
            </a:r>
            <a:r>
              <a:rPr lang="en-US" altLang="ko-KR" sz="2600" b="1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 </a:t>
            </a:r>
            <a:r>
              <a:rPr lang="ko-KR" altLang="en-US" sz="2600" b="1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가능</a:t>
            </a:r>
            <a:br>
              <a:rPr lang="en-US" altLang="ko-KR" sz="2600" b="1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</a:br>
            <a:r>
              <a:rPr lang="en-US" altLang="ko-KR" sz="2600" b="1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2.</a:t>
            </a:r>
            <a:r>
              <a:rPr lang="ko-KR" altLang="en-US" sz="2600" b="1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 </a:t>
            </a:r>
            <a:r>
              <a:rPr lang="ko-KR" altLang="en-US" sz="2600" b="1" dirty="0" err="1"/>
              <a:t>메인페이지에서</a:t>
            </a:r>
            <a:r>
              <a:rPr lang="ko-KR" altLang="en-US" sz="2600" b="1" dirty="0"/>
              <a:t> 일기를 조회하도록 변경해</a:t>
            </a:r>
            <a:br>
              <a:rPr lang="en-US" altLang="ko-KR" sz="2600" b="1" dirty="0"/>
            </a:br>
            <a:r>
              <a:rPr lang="ko-KR" altLang="en-US" sz="2600" b="1" dirty="0">
                <a:solidFill>
                  <a:srgbClr val="FFFF00"/>
                </a:solidFill>
              </a:rPr>
              <a:t>불필요한</a:t>
            </a:r>
            <a:r>
              <a:rPr lang="ko-KR" altLang="en-US" sz="2600" b="1" dirty="0"/>
              <a:t> </a:t>
            </a:r>
            <a:r>
              <a:rPr lang="ko-KR" altLang="en-US" sz="2600" b="1" dirty="0">
                <a:solidFill>
                  <a:srgbClr val="FFFF00"/>
                </a:solidFill>
              </a:rPr>
              <a:t>페이지 이동 최소화</a:t>
            </a:r>
            <a:endParaRPr lang="en-US" altLang="ko-KR" sz="2600" b="1" dirty="0">
              <a:solidFill>
                <a:srgbClr val="FFFF00"/>
              </a:solidFill>
              <a:latin typeface="아리따-부리(OTF)-Medium"/>
              <a:ea typeface="아리따-부리(OTF)-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310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-21361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2" y="390061"/>
            <a:ext cx="7273481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기능 </a:t>
            </a:r>
            <a:r>
              <a:rPr lang="ko-KR" altLang="en-US" sz="3000" b="1" dirty="0" err="1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디벨롭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–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사연조회 페이지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UI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개선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2" name="제목 1"/>
          <p:cNvSpPr txBox="1"/>
          <p:nvPr/>
        </p:nvSpPr>
        <p:spPr>
          <a:xfrm>
            <a:off x="3254953" y="2072508"/>
            <a:ext cx="8187613" cy="381145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2500">
                <a:solidFill>
                  <a:schemeClr val="bg1"/>
                </a:solidFill>
                <a:latin typeface="아리따-부리(OTF)-Medium"/>
                <a:ea typeface="아리따-부리(OTF)-Medium"/>
                <a:cs typeface="+mj-cs"/>
              </a:defRPr>
            </a:lvl1pPr>
          </a:lstStyle>
          <a:p>
            <a:pPr marL="0" lvl="0" indent="0">
              <a:buNone/>
              <a:defRPr/>
            </a:pPr>
            <a:r>
              <a:rPr lang="en-US" altLang="ko-KR" sz="2400" dirty="0">
                <a:solidFill>
                  <a:srgbClr val="FFFF00"/>
                </a:solidFill>
              </a:rPr>
              <a:t>Before</a:t>
            </a:r>
          </a:p>
          <a:p>
            <a:pPr marL="0" lvl="0" indent="0">
              <a:buNone/>
              <a:defRPr/>
            </a:pPr>
            <a:r>
              <a:rPr lang="ko-KR" altLang="en-US" sz="2400" dirty="0"/>
              <a:t>한가지 </a:t>
            </a:r>
            <a:r>
              <a:rPr lang="en-US" altLang="ko-KR" sz="2400" dirty="0"/>
              <a:t>DOM </a:t>
            </a:r>
            <a:r>
              <a:rPr lang="ko-KR" altLang="en-US" sz="2400" dirty="0"/>
              <a:t> </a:t>
            </a:r>
            <a:r>
              <a:rPr lang="en-US" altLang="ko-KR" sz="2400" dirty="0"/>
              <a:t>element </a:t>
            </a:r>
            <a:r>
              <a:rPr lang="ko-KR" altLang="en-US" sz="2400" dirty="0" err="1"/>
              <a:t>에</a:t>
            </a:r>
            <a:r>
              <a:rPr lang="ko-KR" altLang="en-US" sz="2400" dirty="0"/>
              <a:t> 상하</a:t>
            </a:r>
            <a:r>
              <a:rPr lang="en-US" altLang="ko-KR" sz="2400" dirty="0"/>
              <a:t>,</a:t>
            </a:r>
            <a:r>
              <a:rPr lang="ko-KR" altLang="en-US" sz="2400" dirty="0"/>
              <a:t> 좌우 두가지 스크롤이 중복 적용된 비정상적 </a:t>
            </a:r>
            <a:r>
              <a:rPr lang="ko-KR" altLang="en-US" sz="2400" dirty="0" err="1"/>
              <a:t>인터렉션으로</a:t>
            </a:r>
            <a:r>
              <a:rPr lang="ko-KR" altLang="en-US" sz="2400" dirty="0"/>
              <a:t> 사용성이 저하됨 </a:t>
            </a:r>
            <a:endParaRPr lang="en-US" altLang="ko-KR" sz="2400" dirty="0"/>
          </a:p>
          <a:p>
            <a:pPr marL="0" lvl="0" indent="0">
              <a:buNone/>
              <a:defRPr/>
            </a:pPr>
            <a:r>
              <a:rPr lang="en-US" altLang="ko-KR" sz="2400" dirty="0">
                <a:solidFill>
                  <a:srgbClr val="FFFF00"/>
                </a:solidFill>
              </a:rPr>
              <a:t>After</a:t>
            </a:r>
          </a:p>
          <a:p>
            <a:pPr>
              <a:defRPr/>
            </a:pPr>
            <a:r>
              <a:rPr lang="ko-KR" altLang="en-US" sz="2400" dirty="0"/>
              <a:t>일기의 평균적 </a:t>
            </a:r>
            <a:r>
              <a:rPr lang="ko-KR" altLang="en-US" sz="2400" dirty="0" err="1"/>
              <a:t>컨텐츠량을</a:t>
            </a:r>
            <a:r>
              <a:rPr lang="ko-KR" altLang="en-US" sz="2400" dirty="0"/>
              <a:t> 고려해 상하 스크롤이 더 중요하다고 판단</a:t>
            </a:r>
            <a:r>
              <a:rPr lang="en-US" altLang="ko-KR" sz="2400" dirty="0"/>
              <a:t>,</a:t>
            </a:r>
            <a:r>
              <a:rPr lang="ko-KR" altLang="en-US" sz="2400" dirty="0"/>
              <a:t> 좌우 </a:t>
            </a:r>
            <a:r>
              <a:rPr lang="ko-KR" altLang="en-US" sz="2400" dirty="0" err="1"/>
              <a:t>스와이프</a:t>
            </a:r>
            <a:r>
              <a:rPr lang="en-US" altLang="ko-KR" sz="2400" dirty="0"/>
              <a:t> UI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없애고 일기 전환 버튼을 별도로 만들어 </a:t>
            </a:r>
            <a:r>
              <a:rPr lang="ko-KR" altLang="en-US" sz="2400" dirty="0">
                <a:solidFill>
                  <a:srgbClr val="FFFF00"/>
                </a:solidFill>
              </a:rPr>
              <a:t>자연스러운 </a:t>
            </a:r>
            <a:r>
              <a:rPr lang="ko-KR" altLang="en-US" sz="2400" dirty="0" err="1">
                <a:solidFill>
                  <a:srgbClr val="FFFF00"/>
                </a:solidFill>
              </a:rPr>
              <a:t>인터렉션</a:t>
            </a:r>
            <a:r>
              <a:rPr lang="ko-KR" altLang="en-US" sz="2400" dirty="0">
                <a:solidFill>
                  <a:srgbClr val="FFFF00"/>
                </a:solidFill>
              </a:rPr>
              <a:t> 구현 </a:t>
            </a:r>
            <a:r>
              <a:rPr lang="en-US" altLang="ko-KR" sz="2400" dirty="0"/>
              <a:t>,</a:t>
            </a:r>
            <a:r>
              <a:rPr lang="ko-KR" altLang="en-US" sz="2400" dirty="0"/>
              <a:t> 스크랩 기능 추가</a:t>
            </a:r>
            <a:endParaRPr lang="en-US" altLang="ko-KR" sz="2400" dirty="0">
              <a:solidFill>
                <a:srgbClr val="FFFF00"/>
              </a:solidFill>
            </a:endParaRPr>
          </a:p>
          <a:p>
            <a:pPr marL="0" indent="0">
              <a:buNone/>
              <a:defRPr/>
            </a:pPr>
            <a:endParaRPr lang="en-US" altLang="ko-KR" sz="2600" dirty="0">
              <a:solidFill>
                <a:srgbClr val="FFFF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BAEB59-0C32-DA7D-5371-0227DBB6BCD3}"/>
              </a:ext>
            </a:extLst>
          </p:cNvPr>
          <p:cNvGrpSpPr/>
          <p:nvPr/>
        </p:nvGrpSpPr>
        <p:grpSpPr>
          <a:xfrm>
            <a:off x="1113039" y="1750219"/>
            <a:ext cx="1821958" cy="4014000"/>
            <a:chOff x="970164" y="1707356"/>
            <a:chExt cx="1821958" cy="4014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904F8E7-4987-084C-E88E-58AAD4614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164" y="1707356"/>
              <a:ext cx="1821958" cy="4014000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2187265" y="2494794"/>
              <a:ext cx="441636" cy="4627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63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0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599727" y="4509095"/>
            <a:ext cx="8187613" cy="1598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250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en-US" altLang="ko-KR" dirty="0"/>
              <a:t>GNB</a:t>
            </a:r>
            <a:r>
              <a:rPr lang="ko-KR" altLang="en-US" dirty="0" err="1"/>
              <a:t>를</a:t>
            </a:r>
            <a:r>
              <a:rPr lang="ko-KR" altLang="en-US" dirty="0"/>
              <a:t> 통해</a:t>
            </a:r>
            <a:r>
              <a:rPr lang="en-US" altLang="ko-KR" dirty="0"/>
              <a:t> </a:t>
            </a:r>
            <a:r>
              <a:rPr lang="ko-KR" altLang="en-US" dirty="0"/>
              <a:t>유저는 자유롭게 원하는 </a:t>
            </a:r>
            <a:r>
              <a:rPr lang="ko-KR" altLang="en-US" dirty="0" err="1"/>
              <a:t>섹션으로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GNB</a:t>
            </a:r>
            <a:r>
              <a:rPr lang="ko-KR" altLang="en-US" dirty="0"/>
              <a:t>는 메인</a:t>
            </a:r>
            <a:r>
              <a:rPr lang="en-US" altLang="ko-KR" dirty="0"/>
              <a:t>, </a:t>
            </a:r>
            <a:r>
              <a:rPr lang="ko-KR" altLang="en-US" dirty="0"/>
              <a:t>계정</a:t>
            </a:r>
            <a:r>
              <a:rPr lang="en-US" altLang="ko-KR" dirty="0"/>
              <a:t>,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알림</a:t>
            </a:r>
            <a:r>
              <a:rPr lang="en-US" altLang="ko-KR" dirty="0"/>
              <a:t>, </a:t>
            </a:r>
            <a:r>
              <a:rPr lang="ko-KR" altLang="en-US" dirty="0"/>
              <a:t>스크랩으로 구성</a:t>
            </a:r>
            <a:endParaRPr lang="en-US" altLang="ko-KR" dirty="0"/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3" y="390061"/>
            <a:ext cx="6066770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기능 추가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–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마이페이지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,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GNB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599727" y="1444770"/>
            <a:ext cx="8187613" cy="1598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250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dirty="0"/>
              <a:t>계정 페이지에서 프로필 사진 확인 및 닉네임 변경 가능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로그아웃 및 회원 탈퇴 기능 추가</a:t>
            </a:r>
            <a:endParaRPr lang="en-US" altLang="ko-KR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2085493" y="1285186"/>
            <a:ext cx="26676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753152" y="1281685"/>
            <a:ext cx="0" cy="4251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A440BB-D5DD-7489-2FFB-F218C4C9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16" y="1362188"/>
            <a:ext cx="2155651" cy="465576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V="1">
            <a:off x="2085493" y="1281685"/>
            <a:ext cx="0" cy="320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18267" y="5308192"/>
            <a:ext cx="2498971" cy="953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95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-21361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제목 1"/>
          <p:cNvSpPr txBox="1"/>
          <p:nvPr/>
        </p:nvSpPr>
        <p:spPr>
          <a:xfrm>
            <a:off x="3980455" y="1310439"/>
            <a:ext cx="7741376" cy="421576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defPPr>
              <a:defRPr lang="ko-KR"/>
            </a:defPPr>
            <a:lvl1pPr marL="457200" indent="-457200">
              <a:lnSpc>
                <a:spcPct val="150000"/>
              </a:lnSpc>
              <a:spcBef>
                <a:spcPct val="0"/>
              </a:spcBef>
              <a:buAutoNum type="arabicPeriod"/>
              <a:defRPr sz="2500">
                <a:solidFill>
                  <a:schemeClr val="bg1"/>
                </a:solidFill>
                <a:latin typeface="아리따-부리(OTF)-Medium"/>
                <a:ea typeface="아리따-부리(OTF)-Medium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dirty="0"/>
              <a:t>알림 목록을 통해 현재까지의 알림 확인 가능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알림을 터치할 경우 새로운 알림 표시 삭제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알림 목록을 좌측으로 </a:t>
            </a:r>
            <a:r>
              <a:rPr lang="ko-KR" altLang="en-US" dirty="0" err="1"/>
              <a:t>스와이프할</a:t>
            </a:r>
            <a:r>
              <a:rPr lang="ko-KR" altLang="en-US" dirty="0"/>
              <a:t> 경우 </a:t>
            </a:r>
            <a:br>
              <a:rPr lang="en-US" altLang="ko-KR" dirty="0"/>
            </a:br>
            <a:r>
              <a:rPr lang="ko-KR" altLang="en-US" dirty="0"/>
              <a:t>알림 목록에서 삭제</a:t>
            </a:r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3" y="390061"/>
            <a:ext cx="6591429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기능 추가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–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알림 조회 기능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6307A-2A48-59E3-C2A7-6F2ADFDC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86" y="1387470"/>
            <a:ext cx="2183852" cy="47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CD83281-9CF0-7A64-0CDA-71EC4249DFB0}"/>
              </a:ext>
            </a:extLst>
          </p:cNvPr>
          <p:cNvSpPr/>
          <p:nvPr/>
        </p:nvSpPr>
        <p:spPr>
          <a:xfrm>
            <a:off x="-140182" y="-114126"/>
            <a:ext cx="12472364" cy="7147972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845" y="746352"/>
            <a:ext cx="2807756" cy="76071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Index</a:t>
            </a:r>
            <a:endParaRPr lang="en-KR" sz="36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210E869B-3351-60D8-E41F-DD1E044EC814}"/>
              </a:ext>
            </a:extLst>
          </p:cNvPr>
          <p:cNvSpPr txBox="1">
            <a:spLocks/>
          </p:cNvSpPr>
          <p:nvPr/>
        </p:nvSpPr>
        <p:spPr>
          <a:xfrm>
            <a:off x="4211750" y="4860506"/>
            <a:ext cx="3768497" cy="608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KR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7" name="Subtitle 7">
            <a:extLst>
              <a:ext uri="{FF2B5EF4-FFF2-40B4-BE49-F238E27FC236}">
                <a16:creationId xmlns:a16="http://schemas.microsoft.com/office/drawing/2014/main" id="{85D1D0EE-5797-351D-0480-B144F2B07B5E}"/>
              </a:ext>
            </a:extLst>
          </p:cNvPr>
          <p:cNvSpPr txBox="1">
            <a:spLocks/>
          </p:cNvSpPr>
          <p:nvPr/>
        </p:nvSpPr>
        <p:spPr>
          <a:xfrm>
            <a:off x="686780" y="2438749"/>
            <a:ext cx="2192872" cy="6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서비스 소개</a:t>
            </a:r>
            <a:endParaRPr lang="en-KR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pic>
        <p:nvPicPr>
          <p:cNvPr id="10" name="Picture 13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C8A6844C-EF5C-885F-9582-8A9AF5B24F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84" y="3016216"/>
            <a:ext cx="554657" cy="682488"/>
          </a:xfrm>
          <a:prstGeom prst="rect">
            <a:avLst/>
          </a:prstGeom>
        </p:spPr>
      </p:pic>
      <p:sp>
        <p:nvSpPr>
          <p:cNvPr id="16" name="Subtitle 7">
            <a:extLst>
              <a:ext uri="{FF2B5EF4-FFF2-40B4-BE49-F238E27FC236}">
                <a16:creationId xmlns:a16="http://schemas.microsoft.com/office/drawing/2014/main" id="{929F11B4-90BB-3F5A-46EB-3CAD7D93EA79}"/>
              </a:ext>
            </a:extLst>
          </p:cNvPr>
          <p:cNvSpPr txBox="1">
            <a:spLocks/>
          </p:cNvSpPr>
          <p:nvPr/>
        </p:nvSpPr>
        <p:spPr>
          <a:xfrm>
            <a:off x="3022601" y="2918737"/>
            <a:ext cx="2192872" cy="6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기획</a:t>
            </a:r>
            <a:endParaRPr lang="en-KR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pic>
        <p:nvPicPr>
          <p:cNvPr id="11" name="Picture 13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C8A6844C-EF5C-885F-9582-8A9AF5B24F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93" y="3492135"/>
            <a:ext cx="554657" cy="682488"/>
          </a:xfrm>
          <a:prstGeom prst="rect">
            <a:avLst/>
          </a:prstGeom>
        </p:spPr>
      </p:pic>
      <p:sp>
        <p:nvSpPr>
          <p:cNvPr id="18" name="Subtitle 7">
            <a:extLst>
              <a:ext uri="{FF2B5EF4-FFF2-40B4-BE49-F238E27FC236}">
                <a16:creationId xmlns:a16="http://schemas.microsoft.com/office/drawing/2014/main" id="{FD7FC939-2DC7-0D5E-0A7E-67CE47BE6DCC}"/>
              </a:ext>
            </a:extLst>
          </p:cNvPr>
          <p:cNvSpPr txBox="1">
            <a:spLocks/>
          </p:cNvSpPr>
          <p:nvPr/>
        </p:nvSpPr>
        <p:spPr>
          <a:xfrm>
            <a:off x="7397355" y="2908947"/>
            <a:ext cx="2938135" cy="6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세부작업설명</a:t>
            </a:r>
            <a:endParaRPr lang="en-KR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pic>
        <p:nvPicPr>
          <p:cNvPr id="12" name="Picture 13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C8A6844C-EF5C-885F-9582-8A9AF5B24F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75" y="2988991"/>
            <a:ext cx="554657" cy="682488"/>
          </a:xfrm>
          <a:prstGeom prst="rect">
            <a:avLst/>
          </a:prstGeom>
        </p:spPr>
      </p:pic>
      <p:sp>
        <p:nvSpPr>
          <p:cNvPr id="13" name="Subtitle 7">
            <a:extLst>
              <a:ext uri="{FF2B5EF4-FFF2-40B4-BE49-F238E27FC236}">
                <a16:creationId xmlns:a16="http://schemas.microsoft.com/office/drawing/2014/main" id="{FD7FC939-2DC7-0D5E-0A7E-67CE47BE6DCC}"/>
              </a:ext>
            </a:extLst>
          </p:cNvPr>
          <p:cNvSpPr txBox="1">
            <a:spLocks/>
          </p:cNvSpPr>
          <p:nvPr/>
        </p:nvSpPr>
        <p:spPr>
          <a:xfrm>
            <a:off x="9990629" y="2610890"/>
            <a:ext cx="2192872" cy="6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Q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&amp;</a:t>
            </a:r>
            <a:r>
              <a:rPr 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A</a:t>
            </a:r>
          </a:p>
          <a:p>
            <a:endParaRPr lang="en-KR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pic>
        <p:nvPicPr>
          <p:cNvPr id="14" name="Picture 13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C8A6844C-EF5C-885F-9582-8A9AF5B24F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700" y="3472278"/>
            <a:ext cx="554657" cy="68248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782213" y="3348976"/>
            <a:ext cx="2427330" cy="47752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56438" y="3324279"/>
            <a:ext cx="2414452" cy="48093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4209543" y="3324279"/>
            <a:ext cx="2268839" cy="505627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3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A9B1E445-9FFC-5596-62E3-9DA734699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737" y="2988991"/>
            <a:ext cx="554657" cy="682488"/>
          </a:xfrm>
          <a:prstGeom prst="rect">
            <a:avLst/>
          </a:prstGeom>
        </p:spPr>
      </p:pic>
      <p:cxnSp>
        <p:nvCxnSpPr>
          <p:cNvPr id="24" name="직선 연결선 22">
            <a:extLst>
              <a:ext uri="{FF2B5EF4-FFF2-40B4-BE49-F238E27FC236}">
                <a16:creationId xmlns:a16="http://schemas.microsoft.com/office/drawing/2014/main" id="{88215A2E-7635-0D60-9623-30987F64C9FB}"/>
              </a:ext>
            </a:extLst>
          </p:cNvPr>
          <p:cNvCxnSpPr/>
          <p:nvPr/>
        </p:nvCxnSpPr>
        <p:spPr>
          <a:xfrm flipV="1">
            <a:off x="8824405" y="3324279"/>
            <a:ext cx="2268839" cy="505627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7">
            <a:extLst>
              <a:ext uri="{FF2B5EF4-FFF2-40B4-BE49-F238E27FC236}">
                <a16:creationId xmlns:a16="http://schemas.microsoft.com/office/drawing/2014/main" id="{4FB500FD-3F2D-1846-9A12-F83A0052DF51}"/>
              </a:ext>
            </a:extLst>
          </p:cNvPr>
          <p:cNvSpPr txBox="1">
            <a:spLocks/>
          </p:cNvSpPr>
          <p:nvPr/>
        </p:nvSpPr>
        <p:spPr>
          <a:xfrm>
            <a:off x="4987370" y="2438749"/>
            <a:ext cx="2938135" cy="6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92484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 build="p"/>
      <p:bldP spid="17" grpId="0"/>
      <p:bldP spid="16" grpId="0"/>
      <p:bldP spid="18" grpId="0"/>
      <p:bldP spid="1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2" y="390061"/>
            <a:ext cx="7295957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기능 추가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–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캘린더 날짜 조회 및 선택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28" y="1742440"/>
            <a:ext cx="2478892" cy="2445001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endCxn id="5" idx="0"/>
          </p:cNvCxnSpPr>
          <p:nvPr/>
        </p:nvCxnSpPr>
        <p:spPr>
          <a:xfrm>
            <a:off x="5848174" y="1428441"/>
            <a:ext cx="0" cy="3139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/>
          <p:cNvSpPr txBox="1">
            <a:spLocks/>
          </p:cNvSpPr>
          <p:nvPr/>
        </p:nvSpPr>
        <p:spPr>
          <a:xfrm>
            <a:off x="4608728" y="4371411"/>
            <a:ext cx="7229959" cy="1554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1. </a:t>
            </a:r>
            <a:r>
              <a:rPr lang="ko-KR" altLang="en-US" sz="25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캘린더 기능을 추가하여 원하는 날짜의 다이어리 확인</a:t>
            </a:r>
            <a:endParaRPr lang="en-US" altLang="ko-KR" sz="25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2. </a:t>
            </a:r>
            <a:r>
              <a:rPr lang="ko-KR" altLang="en-US" sz="25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해당 날짜를 클릭했을 때 작성한 다이어리로 이동하여 </a:t>
            </a:r>
            <a:r>
              <a:rPr lang="ko-KR" altLang="en-US" sz="2500" dirty="0">
                <a:solidFill>
                  <a:srgbClr val="FFFF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유저 편의성 향상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B0BA07-ECBF-10F5-1F5C-469CDE522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996" y="1639545"/>
            <a:ext cx="2161803" cy="468204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043792" y="1742440"/>
            <a:ext cx="273447" cy="2692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3180515" y="1428441"/>
            <a:ext cx="0" cy="320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180515" y="1431942"/>
            <a:ext cx="26676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090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0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3" y="390061"/>
            <a:ext cx="5961842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기능 추가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–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스크랩 목록 관리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2" name="제목 1"/>
          <p:cNvSpPr txBox="1"/>
          <p:nvPr/>
        </p:nvSpPr>
        <p:spPr>
          <a:xfrm>
            <a:off x="4874097" y="1581682"/>
            <a:ext cx="7179211" cy="40147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2500">
                <a:solidFill>
                  <a:schemeClr val="bg1"/>
                </a:solidFill>
                <a:latin typeface="아리따-부리(OTF)-Medium"/>
                <a:ea typeface="아리따-부리(OTF)-Medium"/>
                <a:cs typeface="+mj-cs"/>
              </a:defRPr>
            </a:lvl1pPr>
          </a:lstStyle>
          <a:p>
            <a:pPr marL="457200" lvl="0" indent="-457200">
              <a:buAutoNum type="arabicPeriod"/>
              <a:defRPr/>
            </a:pPr>
            <a:r>
              <a:rPr lang="ko-KR" altLang="en-US" sz="2300" dirty="0"/>
              <a:t>스크랩한 사연을 한 번에 모아서 볼 수 있는</a:t>
            </a:r>
            <a:r>
              <a:rPr lang="en-US" altLang="ko-KR" sz="2300" dirty="0"/>
              <a:t> </a:t>
            </a:r>
            <a:br>
              <a:rPr lang="en-US" altLang="ko-KR" sz="2300" dirty="0"/>
            </a:br>
            <a:r>
              <a:rPr lang="ko-KR" altLang="en-US" sz="2300" dirty="0"/>
              <a:t>스크랩 페이지</a:t>
            </a:r>
            <a:endParaRPr lang="en-US" altLang="ko-KR" sz="2300" dirty="0"/>
          </a:p>
          <a:p>
            <a:pPr marL="457200" lvl="0" indent="-457200">
              <a:buAutoNum type="arabicPeriod"/>
              <a:defRPr/>
            </a:pPr>
            <a:r>
              <a:rPr lang="ko-KR" altLang="en-US" sz="2300" dirty="0"/>
              <a:t>스크랩 옆 </a:t>
            </a:r>
            <a:r>
              <a:rPr lang="en-US" altLang="ko-KR" sz="2300" dirty="0"/>
              <a:t>“</a:t>
            </a:r>
            <a:r>
              <a:rPr lang="ko-KR" altLang="en-US" sz="2300" dirty="0"/>
              <a:t>별</a:t>
            </a:r>
            <a:r>
              <a:rPr lang="en-US" altLang="ko-KR" sz="2300" dirty="0"/>
              <a:t>” </a:t>
            </a:r>
            <a:r>
              <a:rPr lang="ko-KR" altLang="en-US" sz="2300" dirty="0"/>
              <a:t>버튼을 통한 스크랩 및 </a:t>
            </a:r>
            <a:r>
              <a:rPr lang="ko-KR" altLang="en-US" sz="2300" dirty="0" err="1"/>
              <a:t>언스크랩</a:t>
            </a:r>
            <a:r>
              <a:rPr lang="ko-KR" altLang="en-US" sz="2300" dirty="0"/>
              <a:t> 기능</a:t>
            </a:r>
            <a:endParaRPr lang="en-US" altLang="ko-KR" sz="2300" dirty="0"/>
          </a:p>
          <a:p>
            <a:pPr marL="457200" lvl="0" indent="-457200">
              <a:buAutoNum type="arabicPeriod"/>
              <a:defRPr/>
            </a:pPr>
            <a:r>
              <a:rPr lang="ko-KR" altLang="en-US" sz="2300" dirty="0"/>
              <a:t>각 스크랩 사연 </a:t>
            </a:r>
            <a:r>
              <a:rPr lang="ko-KR" altLang="en-US" sz="2300" dirty="0" err="1"/>
              <a:t>선택시</a:t>
            </a:r>
            <a:r>
              <a:rPr lang="ko-KR" altLang="en-US" sz="2300" dirty="0"/>
              <a:t> 사연 내용 확인 기능</a:t>
            </a:r>
            <a:endParaRPr lang="en-US" altLang="ko-KR" sz="2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4998C-D700-80AC-EC5B-848180FF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73" y="1581682"/>
            <a:ext cx="2038055" cy="4447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B7054-54F0-00D2-5654-A5A061BFF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285" y="1558394"/>
            <a:ext cx="2038055" cy="447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68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-21361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3" y="390061"/>
            <a:ext cx="7221016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기능 추가 </a:t>
            </a:r>
            <a:r>
              <a:rPr lang="en-US" altLang="ko-KR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–</a:t>
            </a:r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실시간 채팅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12" name="제목 1"/>
          <p:cNvSpPr txBox="1"/>
          <p:nvPr/>
        </p:nvSpPr>
        <p:spPr>
          <a:xfrm>
            <a:off x="5319356" y="1581682"/>
            <a:ext cx="6439257" cy="4301206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2500">
                <a:solidFill>
                  <a:schemeClr val="bg1"/>
                </a:solidFill>
                <a:latin typeface="아리따-부리(OTF)-Medium"/>
                <a:ea typeface="아리따-부리(OTF)-Medium"/>
                <a:cs typeface="+mj-cs"/>
              </a:defRPr>
            </a:lvl1pPr>
          </a:lstStyle>
          <a:p>
            <a:pPr marL="457200" lvl="0" indent="-457200">
              <a:buAutoNum type="arabicPeriod"/>
              <a:defRPr/>
            </a:pPr>
            <a:r>
              <a:rPr lang="ko-KR" altLang="en-US" dirty="0"/>
              <a:t>당일 일기를 작성</a:t>
            </a:r>
            <a:r>
              <a:rPr lang="en-US" altLang="ko-KR" dirty="0"/>
              <a:t> </a:t>
            </a:r>
            <a:r>
              <a:rPr lang="ko-KR" altLang="en-US" dirty="0"/>
              <a:t>및 같은 카드를 뽑은 사람은 같은 방 번호의  </a:t>
            </a:r>
            <a:r>
              <a:rPr lang="ko-KR" altLang="en-US" dirty="0">
                <a:solidFill>
                  <a:srgbClr val="FFFF00"/>
                </a:solidFill>
              </a:rPr>
              <a:t>실시간 채팅에 참여 가능</a:t>
            </a:r>
            <a:endParaRPr lang="en-US" altLang="ko-KR" dirty="0">
              <a:solidFill>
                <a:srgbClr val="FFFF00"/>
              </a:solidFill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dirty="0"/>
              <a:t>좌우 </a:t>
            </a:r>
            <a:r>
              <a:rPr lang="ko-KR" altLang="en-US" dirty="0" err="1"/>
              <a:t>스와이프를</a:t>
            </a:r>
            <a:r>
              <a:rPr lang="ko-KR" altLang="en-US" dirty="0"/>
              <a:t> 통해 과거</a:t>
            </a:r>
            <a:r>
              <a:rPr lang="en-US" altLang="ko-KR" dirty="0"/>
              <a:t>,</a:t>
            </a:r>
            <a:r>
              <a:rPr lang="ko-KR" altLang="en-US" dirty="0"/>
              <a:t> 현재</a:t>
            </a:r>
            <a:r>
              <a:rPr lang="en-US" altLang="ko-KR" dirty="0"/>
              <a:t>,</a:t>
            </a:r>
            <a:r>
              <a:rPr lang="ko-KR" altLang="en-US" dirty="0"/>
              <a:t> 미래의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ko-KR" altLang="en-US" dirty="0" err="1"/>
              <a:t>채팅방</a:t>
            </a:r>
            <a:r>
              <a:rPr lang="ko-KR" altLang="en-US" dirty="0"/>
              <a:t> 입장 가능</a:t>
            </a:r>
            <a:endParaRPr lang="en-US" altLang="ko-KR" dirty="0"/>
          </a:p>
          <a:p>
            <a:pPr marL="457200" lvl="0" indent="-457200">
              <a:buAutoNum type="arabicPeriod"/>
              <a:defRPr/>
            </a:pPr>
            <a:r>
              <a:rPr lang="ko-KR" altLang="en-US" dirty="0"/>
              <a:t>모든 방의 채팅은 새벽 </a:t>
            </a:r>
            <a:r>
              <a:rPr lang="en-US" altLang="ko-KR" dirty="0"/>
              <a:t>4</a:t>
            </a:r>
            <a:r>
              <a:rPr lang="ko-KR" altLang="en-US" dirty="0"/>
              <a:t>시까지 존재하며</a:t>
            </a:r>
            <a:r>
              <a:rPr lang="en-US" altLang="ko-KR" dirty="0"/>
              <a:t>,</a:t>
            </a:r>
            <a:r>
              <a:rPr lang="ko-KR" altLang="en-US" dirty="0"/>
              <a:t> 이후 채팅 내용은 초기화 </a:t>
            </a:r>
            <a:endParaRPr lang="en-US" altLang="ko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120C99-00A7-2A9C-86E3-25E688BA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73" y="1581682"/>
            <a:ext cx="2111891" cy="4619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F4BDA7-92CB-1C74-4BD9-C11441154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610" y="1581682"/>
            <a:ext cx="2139795" cy="461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9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-10681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Picture 6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B3AFB018-C91E-87C9-CF42-1C12636A1E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7" y="1305337"/>
            <a:ext cx="554657" cy="682488"/>
          </a:xfrm>
          <a:prstGeom prst="rect">
            <a:avLst/>
          </a:prstGeom>
        </p:spPr>
      </p:pic>
      <p:pic>
        <p:nvPicPr>
          <p:cNvPr id="5" name="Picture 7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CE2E5A96-50EC-E82C-3BEC-C8AEF8236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9" y="1987825"/>
            <a:ext cx="554657" cy="682488"/>
          </a:xfrm>
          <a:prstGeom prst="rect">
            <a:avLst/>
          </a:prstGeom>
        </p:spPr>
      </p:pic>
      <p:pic>
        <p:nvPicPr>
          <p:cNvPr id="6" name="Picture 8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AA879C94-4B62-6BFE-4882-C2B56A0F64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86" y="3997186"/>
            <a:ext cx="554657" cy="682488"/>
          </a:xfrm>
          <a:prstGeom prst="rect">
            <a:avLst/>
          </a:prstGeom>
        </p:spPr>
      </p:pic>
      <p:pic>
        <p:nvPicPr>
          <p:cNvPr id="7" name="Picture 9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1C519F17-5B3A-1897-E067-66B76BA0F4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58" y="4880111"/>
            <a:ext cx="554657" cy="682488"/>
          </a:xfrm>
          <a:prstGeom prst="rect">
            <a:avLst/>
          </a:prstGeom>
        </p:spPr>
      </p:pic>
      <p:pic>
        <p:nvPicPr>
          <p:cNvPr id="8" name="Picture 10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52360B36-3683-AFC5-7303-934D39034F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243" y="735494"/>
            <a:ext cx="554657" cy="682488"/>
          </a:xfrm>
          <a:prstGeom prst="rect">
            <a:avLst/>
          </a:prstGeom>
        </p:spPr>
      </p:pic>
      <p:sp>
        <p:nvSpPr>
          <p:cNvPr id="12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274111" y="390061"/>
            <a:ext cx="3172473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프로젝트 아키텍처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grpSp>
        <p:nvGrpSpPr>
          <p:cNvPr id="2" name="Group 31">
            <a:extLst>
              <a:ext uri="{FF2B5EF4-FFF2-40B4-BE49-F238E27FC236}">
                <a16:creationId xmlns:a16="http://schemas.microsoft.com/office/drawing/2014/main" id="{200561D8-AB30-342B-E189-C91539FBD970}"/>
              </a:ext>
            </a:extLst>
          </p:cNvPr>
          <p:cNvGrpSpPr/>
          <p:nvPr/>
        </p:nvGrpSpPr>
        <p:grpSpPr>
          <a:xfrm>
            <a:off x="367259" y="1305337"/>
            <a:ext cx="11474971" cy="4982400"/>
            <a:chOff x="2300888" y="1305337"/>
            <a:chExt cx="8271054" cy="49824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37DAD4D-2DC4-B14F-D386-2704CBC8B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888" y="1305337"/>
              <a:ext cx="8271054" cy="4982400"/>
            </a:xfrm>
            <a:prstGeom prst="rect">
              <a:avLst/>
            </a:prstGeom>
          </p:spPr>
        </p:pic>
        <p:cxnSp>
          <p:nvCxnSpPr>
            <p:cNvPr id="11" name="Straight Connector 2">
              <a:extLst>
                <a:ext uri="{FF2B5EF4-FFF2-40B4-BE49-F238E27FC236}">
                  <a16:creationId xmlns:a16="http://schemas.microsoft.com/office/drawing/2014/main" id="{019700E3-27CF-F73E-AB07-46748018B14F}"/>
                </a:ext>
              </a:extLst>
            </p:cNvPr>
            <p:cNvCxnSpPr>
              <a:cxnSpLocks/>
            </p:cNvCxnSpPr>
            <p:nvPr/>
          </p:nvCxnSpPr>
          <p:spPr>
            <a:xfrm>
              <a:off x="6436101" y="3710284"/>
              <a:ext cx="636211" cy="36544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28EDF6-C240-96E3-60BD-D8296E608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4206" y="4075726"/>
              <a:ext cx="318106" cy="19795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7">
              <a:extLst>
                <a:ext uri="{FF2B5EF4-FFF2-40B4-BE49-F238E27FC236}">
                  <a16:creationId xmlns:a16="http://schemas.microsoft.com/office/drawing/2014/main" id="{A406C279-01E5-4FA2-1192-18D251D7E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32094" y="3975670"/>
              <a:ext cx="1001191" cy="799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630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0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987314"/>
            <a:ext cx="9144000" cy="10992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  <a:cs typeface="+mn-cs"/>
              </a:rPr>
              <a:t>Q&amp;A</a:t>
            </a:r>
            <a:endParaRPr lang="ko-KR" altLang="en-US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  <a:cs typeface="+mn-cs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54640" y="383100"/>
            <a:ext cx="1483360" cy="715034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A507</a:t>
            </a:r>
            <a:br>
              <a:rPr lang="en-US" altLang="ko-KR" sz="40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</a:br>
            <a:endParaRPr lang="ko-KR" altLang="en-US" sz="40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49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0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1524000" y="1820490"/>
            <a:ext cx="9144000" cy="1099272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공감</a:t>
            </a:r>
            <a:r>
              <a:rPr lang="en-US" altLang="ko-KR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共感</a:t>
            </a:r>
            <a:r>
              <a:rPr lang="en-US" altLang="ko-KR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63433" y="3210002"/>
            <a:ext cx="4665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기쁨</a:t>
            </a:r>
            <a:r>
              <a:rPr lang="ko-KR" altLang="en-US" sz="2800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을 나누면</a:t>
            </a:r>
            <a:r>
              <a:rPr lang="ko-KR" altLang="en-US" sz="2800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배</a:t>
            </a:r>
            <a:r>
              <a:rPr lang="ko-KR" altLang="en-US" sz="2800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가 되고</a:t>
            </a:r>
            <a:r>
              <a:rPr lang="en-US" altLang="ko-KR" sz="2800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,</a:t>
            </a:r>
            <a:br>
              <a:rPr lang="en-US" altLang="ko-KR" sz="2800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</a:br>
            <a:r>
              <a: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슬픔</a:t>
            </a:r>
            <a:r>
              <a:rPr lang="ko-KR" altLang="en-US" sz="2800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을 나누면</a:t>
            </a:r>
            <a:r>
              <a:rPr lang="ko-KR" altLang="en-US" sz="2800" dirty="0"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반</a:t>
            </a:r>
            <a:r>
              <a:rPr lang="ko-KR" altLang="en-US" sz="2800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이 된다</a:t>
            </a:r>
            <a:r>
              <a:rPr lang="en-US" altLang="ko-KR" sz="2800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.</a:t>
            </a:r>
            <a:endParaRPr lang="en-KR" altLang="ko-KR" sz="2800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5" name="Subtitle 7">
            <a:extLst>
              <a:ext uri="{FF2B5EF4-FFF2-40B4-BE49-F238E27FC236}">
                <a16:creationId xmlns:a16="http://schemas.microsoft.com/office/drawing/2014/main" id="{4801C642-5A20-6C26-6A13-444D124E7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7607"/>
            <a:ext cx="2807756" cy="519373"/>
          </a:xfr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기획 배경</a:t>
            </a:r>
            <a:endParaRPr lang="en-KR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13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0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7607"/>
            <a:ext cx="2807756" cy="519373"/>
          </a:xfr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기획 배경</a:t>
            </a:r>
            <a:endParaRPr lang="en-KR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155853-C955-E984-D45B-4186DF88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25" y="1090246"/>
            <a:ext cx="4331529" cy="4911969"/>
          </a:xfrm>
          <a:prstGeom prst="rect">
            <a:avLst/>
          </a:prstGeom>
        </p:spPr>
      </p:pic>
      <p:pic>
        <p:nvPicPr>
          <p:cNvPr id="7" name="그림 6" descr="텍스트, 사람, 의류, 슈트이(가) 표시된 사진&#10;&#10;자동 생성된 설명">
            <a:extLst>
              <a:ext uri="{FF2B5EF4-FFF2-40B4-BE49-F238E27FC236}">
                <a16:creationId xmlns:a16="http://schemas.microsoft.com/office/drawing/2014/main" id="{396ABE62-797A-A929-3F96-D96E4D2CA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223" y="4025233"/>
            <a:ext cx="4334046" cy="2415555"/>
          </a:xfrm>
          <a:prstGeom prst="rect">
            <a:avLst/>
          </a:prstGeom>
        </p:spPr>
      </p:pic>
      <p:pic>
        <p:nvPicPr>
          <p:cNvPr id="10" name="그림 9" descr="텍스트, 의류, 스크린샷이(가) 표시된 사진&#10;&#10;자동 생성된 설명">
            <a:extLst>
              <a:ext uri="{FF2B5EF4-FFF2-40B4-BE49-F238E27FC236}">
                <a16:creationId xmlns:a16="http://schemas.microsoft.com/office/drawing/2014/main" id="{54B0F038-44D5-DBAC-9AA6-6A1C7E2BF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54" y="433378"/>
            <a:ext cx="5243868" cy="369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59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-1" y="-10681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C42E803-FC14-D940-41EA-32302ACB7E00}"/>
              </a:ext>
            </a:extLst>
          </p:cNvPr>
          <p:cNvSpPr txBox="1">
            <a:spLocks/>
          </p:cNvSpPr>
          <p:nvPr/>
        </p:nvSpPr>
        <p:spPr>
          <a:xfrm>
            <a:off x="2960103" y="3153529"/>
            <a:ext cx="6271793" cy="4339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6000" b="1">
                <a:solidFill>
                  <a:schemeClr val="bg1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  <a:cs typeface="+mj-cs"/>
              </a:defRPr>
            </a:lvl1pPr>
          </a:lstStyle>
          <a:p>
            <a:r>
              <a:rPr lang="ko-KR" altLang="en-US" sz="2400" dirty="0"/>
              <a:t>당신의 하루에 공감과 위로를 전하고 싶습니다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5" name="Subtitle 7">
            <a:extLst>
              <a:ext uri="{FF2B5EF4-FFF2-40B4-BE49-F238E27FC236}">
                <a16:creationId xmlns:a16="http://schemas.microsoft.com/office/drawing/2014/main" id="{0DB6C32C-A593-1E5A-F7DB-EBF97EDB0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7607"/>
            <a:ext cx="2807756" cy="519373"/>
          </a:xfr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기획 배경</a:t>
            </a:r>
            <a:endParaRPr lang="en-KR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4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/>
          <p:cNvSpPr/>
          <p:nvPr/>
        </p:nvSpPr>
        <p:spPr>
          <a:xfrm>
            <a:off x="0" y="0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KR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93985" y="2175641"/>
            <a:ext cx="11487808" cy="2417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A group of cards with images of people&#10;&#10;Description automatically generated">
            <a:extLst>
              <a:ext uri="{FF2B5EF4-FFF2-40B4-BE49-F238E27FC236}">
                <a16:creationId xmlns:a16="http://schemas.microsoft.com/office/drawing/2014/main" id="{48C7DA6E-2F4C-642F-39A0-8CB70DECC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36" y="1533816"/>
            <a:ext cx="4785705" cy="3738832"/>
          </a:xfrm>
          <a:prstGeom prst="rect">
            <a:avLst/>
          </a:prstGeom>
        </p:spPr>
      </p:pic>
      <p:sp>
        <p:nvSpPr>
          <p:cNvPr id="9" name="제목 1"/>
          <p:cNvSpPr txBox="1"/>
          <p:nvPr/>
        </p:nvSpPr>
        <p:spPr>
          <a:xfrm>
            <a:off x="2512916" y="4963602"/>
            <a:ext cx="2400886" cy="61809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500">
                <a:solidFill>
                  <a:schemeClr val="bg1"/>
                </a:solidFill>
                <a:latin typeface="아리따-부리(OTF)-Medium"/>
                <a:ea typeface="아리따-부리(OTF)-Medium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>
                <a:solidFill>
                  <a:srgbClr val="FFFF00"/>
                </a:solidFill>
              </a:rPr>
              <a:t>과거 카드</a:t>
            </a:r>
            <a:r>
              <a:rPr lang="ko-KR" altLang="en-US"/>
              <a:t> 활용</a:t>
            </a:r>
          </a:p>
        </p:txBody>
      </p:sp>
      <p:sp>
        <p:nvSpPr>
          <p:cNvPr id="10" name="제목 1"/>
          <p:cNvSpPr txBox="1"/>
          <p:nvPr/>
        </p:nvSpPr>
        <p:spPr>
          <a:xfrm>
            <a:off x="5066202" y="5689765"/>
            <a:ext cx="2437835" cy="61809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50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일기 작성 후 </a:t>
            </a:r>
            <a:endParaRPr lang="ko-KR" altLang="en-US" sz="2800">
              <a:solidFill>
                <a:srgbClr val="FFFF00"/>
              </a:solidFill>
              <a:latin typeface="아리따-부리(OTF)-Medium"/>
              <a:ea typeface="아리따-부리(OTF)-Medium"/>
            </a:endParaRPr>
          </a:p>
          <a:p>
            <a:pPr lvl="0">
              <a:defRPr/>
            </a:pPr>
            <a:r>
              <a:rPr lang="ko-KR" altLang="en-US" sz="2800">
                <a:solidFill>
                  <a:srgbClr val="FFFF00"/>
                </a:solidFill>
                <a:latin typeface="아리따-부리(OTF)-Medium"/>
                <a:ea typeface="아리따-부리(OTF)-Medium"/>
              </a:rPr>
              <a:t>현재 카드</a:t>
            </a:r>
            <a:r>
              <a:rPr lang="ko-KR" altLang="en-US" sz="250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 획득</a:t>
            </a:r>
          </a:p>
        </p:txBody>
      </p:sp>
      <p:sp>
        <p:nvSpPr>
          <p:cNvPr id="13" name="제목 1"/>
          <p:cNvSpPr txBox="1"/>
          <p:nvPr/>
        </p:nvSpPr>
        <p:spPr>
          <a:xfrm>
            <a:off x="7472814" y="4973541"/>
            <a:ext cx="2578648" cy="61809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2800">
                <a:solidFill>
                  <a:srgbClr val="FFFF00"/>
                </a:solidFill>
                <a:latin typeface="아리따-부리(OTF)-Medium"/>
                <a:ea typeface="아리따-부리(OTF)-Medium"/>
              </a:rPr>
              <a:t>미래 카드</a:t>
            </a:r>
            <a:r>
              <a:rPr lang="ko-KR" altLang="en-US" sz="250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 뽑기</a:t>
            </a:r>
          </a:p>
        </p:txBody>
      </p:sp>
      <p:sp>
        <p:nvSpPr>
          <p:cNvPr id="2" name="Subtitle 7">
            <a:extLst>
              <a:ext uri="{FF2B5EF4-FFF2-40B4-BE49-F238E27FC236}">
                <a16:creationId xmlns:a16="http://schemas.microsoft.com/office/drawing/2014/main" id="{0A8F2FE8-EB2B-1C31-3036-AAAFDD5E5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7607"/>
            <a:ext cx="2807756" cy="519373"/>
          </a:xfr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기획 배경</a:t>
            </a:r>
            <a:endParaRPr lang="en-KR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6D09E41-BD36-922C-378A-C9E98F9D2116}"/>
              </a:ext>
            </a:extLst>
          </p:cNvPr>
          <p:cNvSpPr txBox="1">
            <a:spLocks/>
          </p:cNvSpPr>
          <p:nvPr/>
        </p:nvSpPr>
        <p:spPr>
          <a:xfrm>
            <a:off x="4060480" y="870853"/>
            <a:ext cx="4354815" cy="433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6000" b="1">
                <a:solidFill>
                  <a:schemeClr val="bg1"/>
                </a:solidFill>
                <a:latin typeface="아리따-부리(OTF)-Bold" panose="02020603020101020101" pitchFamily="18" charset="-127"/>
                <a:ea typeface="아리따-부리(OTF)-Bold" panose="02020603020101020101" pitchFamily="18" charset="-127"/>
                <a:cs typeface="+mj-cs"/>
              </a:defRPr>
            </a:lvl1pPr>
          </a:lstStyle>
          <a:p>
            <a:r>
              <a:rPr lang="en-US" altLang="ko-KR" sz="2400" dirty="0"/>
              <a:t>“</a:t>
            </a:r>
            <a:r>
              <a:rPr lang="ko-KR" altLang="en-US" sz="2400" dirty="0" err="1"/>
              <a:t>타로카드와</a:t>
            </a:r>
            <a:r>
              <a:rPr lang="ko-KR" altLang="en-US" sz="2400" dirty="0"/>
              <a:t> 함께</a:t>
            </a:r>
            <a:r>
              <a:rPr lang="en-US" altLang="ko-KR" sz="2400" dirty="0"/>
              <a:t>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996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-21361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93985" y="2175641"/>
            <a:ext cx="11487808" cy="2417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B7959540-8EEB-7C21-100D-979329D40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013" y="1526284"/>
            <a:ext cx="2161738" cy="4682359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7FADFF4D-3E1A-0394-ACC9-03B3FAC3A9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07" y="1526284"/>
            <a:ext cx="2163649" cy="4682359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91470" y="2469544"/>
            <a:ext cx="2754095" cy="2146778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 총 </a:t>
            </a:r>
            <a:r>
              <a:rPr lang="ko-KR" altLang="en-US" sz="2000" dirty="0" err="1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세장의</a:t>
            </a:r>
            <a:r>
              <a:rPr lang="ko-KR" altLang="en-US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 카드</a:t>
            </a:r>
            <a:r>
              <a:rPr lang="en-US" altLang="ko-KR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랜덤 </a:t>
            </a:r>
            <a:r>
              <a:rPr lang="ko-KR" altLang="en-US" sz="2000" dirty="0" err="1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타로카드</a:t>
            </a:r>
            <a:r>
              <a:rPr lang="en-US" altLang="ko-KR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 일기</a:t>
            </a:r>
            <a:r>
              <a:rPr lang="en-US" altLang="ko-KR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에서 감정 데이터 추출</a:t>
            </a:r>
          </a:p>
          <a:p>
            <a:pPr lvl="0">
              <a:defRPr/>
            </a:pPr>
            <a:endParaRPr lang="en-US" altLang="ko-KR" sz="2000" dirty="0">
              <a:solidFill>
                <a:schemeClr val="bg1"/>
              </a:solidFill>
              <a:latin typeface="아리따-부리(OTF)-Medium"/>
              <a:ea typeface="아리따-부리(OTF)-Medium"/>
            </a:endParaRPr>
          </a:p>
          <a:p>
            <a:pPr lvl="0">
              <a:defRPr/>
            </a:pPr>
            <a:endParaRPr lang="en-US" altLang="ko-KR" sz="2000" dirty="0">
              <a:solidFill>
                <a:schemeClr val="bg1"/>
              </a:solidFill>
              <a:latin typeface="아리따-부리(OTF)-Medium"/>
              <a:ea typeface="아리따-부리(OTF)-Medium"/>
            </a:endParaRPr>
          </a:p>
          <a:p>
            <a:pPr lvl="0">
              <a:defRPr/>
            </a:pPr>
            <a:endParaRPr lang="en-US" altLang="ko-KR" sz="2000" dirty="0">
              <a:solidFill>
                <a:schemeClr val="bg1"/>
              </a:solidFill>
              <a:latin typeface="아리따-부리(OTF)-Medium"/>
              <a:ea typeface="아리따-부리(OTF)-Medium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이를 바탕으로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의 응원 코멘트 </a:t>
            </a:r>
            <a:endParaRPr lang="en-US" altLang="ko-KR" sz="2000" dirty="0">
              <a:solidFill>
                <a:schemeClr val="bg1"/>
              </a:solidFill>
              <a:latin typeface="아리따-부리(OTF)-Medium"/>
              <a:ea typeface="아리따-부리(OTF)-Medium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생성</a:t>
            </a:r>
            <a:r>
              <a:rPr lang="en-US" altLang="ko-KR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아리따-부리(OTF)-Medium"/>
                <a:ea typeface="아리따-부리(OTF)-Medium"/>
              </a:rPr>
              <a:t> 조회 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0BA6BF6-DD3B-91BB-0E7C-36C5F1D6E65B}"/>
              </a:ext>
            </a:extLst>
          </p:cNvPr>
          <p:cNvSpPr txBox="1">
            <a:spLocks/>
          </p:cNvSpPr>
          <p:nvPr/>
        </p:nvSpPr>
        <p:spPr>
          <a:xfrm>
            <a:off x="8577556" y="2909160"/>
            <a:ext cx="2570922" cy="1328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2.</a:t>
            </a:r>
            <a:r>
              <a:rPr lang="ko-KR" altLang="en-US" sz="20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다른 유저의</a:t>
            </a:r>
            <a:endParaRPr lang="en-US" altLang="ko-KR" sz="20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사연 감상</a:t>
            </a:r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4" y="395832"/>
            <a:ext cx="2118382" cy="50783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 err="1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유저플로우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  <p:cxnSp>
        <p:nvCxnSpPr>
          <p:cNvPr id="13" name="화살표 12"/>
          <p:cNvCxnSpPr/>
          <p:nvPr/>
        </p:nvCxnSpPr>
        <p:spPr>
          <a:xfrm rot="16200000" flipH="1">
            <a:off x="1815766" y="3488926"/>
            <a:ext cx="415372" cy="0"/>
          </a:xfrm>
          <a:prstGeom prst="straightConnector1">
            <a:avLst/>
          </a:prstGeom>
          <a:ln w="254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1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0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842" y="1303652"/>
            <a:ext cx="2202795" cy="44665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01" y="1303652"/>
            <a:ext cx="2132863" cy="4466595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16474" y="2093271"/>
            <a:ext cx="5870713" cy="3459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유저는 카드를 </a:t>
            </a:r>
            <a:r>
              <a:rPr lang="ko-KR" altLang="en-US" sz="2400" dirty="0" err="1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셔플해서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</a:t>
            </a:r>
            <a:r>
              <a:rPr lang="ko-KR" altLang="en-US" sz="3000" b="1" dirty="0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원하는 카드를 뽑기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가 가능하고</a:t>
            </a:r>
            <a:r>
              <a:rPr lang="en-US" altLang="ko-KR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뽑은 카드를 바로 확인할 수 있습니다</a:t>
            </a:r>
            <a:r>
              <a:rPr lang="en-US" altLang="ko-KR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l"/>
            <a:endParaRPr lang="en-US" altLang="ko-KR" sz="24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l"/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타로 카드를 터치하면 </a:t>
            </a:r>
            <a:r>
              <a:rPr lang="ko-KR" altLang="en-US" sz="3000" b="1" dirty="0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타로 카드의 의미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도 함께 확인 가능합니다</a:t>
            </a:r>
            <a:r>
              <a:rPr lang="en-US" altLang="ko-KR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.</a:t>
            </a:r>
          </a:p>
          <a:p>
            <a:pPr algn="l"/>
            <a:endParaRPr lang="ko-KR" altLang="en-US" sz="24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4" y="390061"/>
            <a:ext cx="1041936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기획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86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AF3F69BC-7FE5-50B2-B687-E2228C8ED069}"/>
              </a:ext>
            </a:extLst>
          </p:cNvPr>
          <p:cNvSpPr/>
          <p:nvPr/>
        </p:nvSpPr>
        <p:spPr>
          <a:xfrm>
            <a:off x="0" y="-21361"/>
            <a:ext cx="12192000" cy="6879361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16473" y="2093271"/>
            <a:ext cx="6156605" cy="3459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일기를 작성하면 </a:t>
            </a:r>
            <a:r>
              <a:rPr lang="ko-KR" altLang="en-US" sz="3000" b="1" dirty="0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일기의 감정을 분석해</a:t>
            </a:r>
            <a:r>
              <a:rPr lang="en-US" altLang="ko-KR" sz="3000" b="1" dirty="0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</a:t>
            </a:r>
            <a:r>
              <a:rPr lang="ko-KR" altLang="en-US" sz="3000" b="1" dirty="0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알맞은 카드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가 한 장 주어집니다</a:t>
            </a:r>
            <a:r>
              <a:rPr lang="en-US" altLang="ko-KR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.</a:t>
            </a:r>
          </a:p>
          <a:p>
            <a:pPr algn="l"/>
            <a:endParaRPr lang="en-US" altLang="ko-KR" sz="24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  <a:p>
            <a:pPr algn="l"/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임시저장 기능을 지원하며</a:t>
            </a:r>
            <a:r>
              <a:rPr lang="en-US" altLang="ko-KR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공개를 원한다면 </a:t>
            </a:r>
            <a:r>
              <a:rPr lang="ko-KR" altLang="en-US" sz="3000" b="1" dirty="0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다른 유저들에게 해당 사연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이</a:t>
            </a:r>
            <a:r>
              <a:rPr lang="ko-KR" altLang="en-US" sz="3000" b="1" dirty="0">
                <a:solidFill>
                  <a:srgbClr val="FFDD00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추천될 수 있습니다</a:t>
            </a:r>
            <a:r>
              <a:rPr lang="en-US" altLang="ko-KR" sz="2400" dirty="0">
                <a:solidFill>
                  <a:schemeClr val="bg1"/>
                </a:solidFill>
                <a:latin typeface="아리따-부리(OTF)-Medium" panose="02020603020101020101" pitchFamily="18" charset="-127"/>
                <a:ea typeface="아리따-부리(OTF)-Medium" panose="02020603020101020101" pitchFamily="18" charset="-127"/>
              </a:rPr>
              <a:t>.</a:t>
            </a:r>
          </a:p>
          <a:p>
            <a:pPr algn="l"/>
            <a:endParaRPr lang="ko-KR" altLang="en-US" sz="2400" dirty="0">
              <a:solidFill>
                <a:schemeClr val="bg1"/>
              </a:solidFill>
              <a:latin typeface="아리따-부리(OTF)-Medium" panose="02020603020101020101" pitchFamily="18" charset="-127"/>
              <a:ea typeface="아리따-부리(OTF)-Medium" panose="02020603020101020101" pitchFamily="18" charset="-127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E6A08465-3330-DCC3-C7EA-6A3C316006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577" y="1303652"/>
            <a:ext cx="2038515" cy="446659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857EF4-A92A-0A47-F0C4-F89754D13714}"/>
              </a:ext>
            </a:extLst>
          </p:cNvPr>
          <p:cNvGrpSpPr/>
          <p:nvPr/>
        </p:nvGrpSpPr>
        <p:grpSpPr>
          <a:xfrm>
            <a:off x="9406844" y="1303652"/>
            <a:ext cx="2063948" cy="4466595"/>
            <a:chOff x="3436835" y="1489991"/>
            <a:chExt cx="2063948" cy="4466595"/>
          </a:xfrm>
        </p:grpSpPr>
        <p:pic>
          <p:nvPicPr>
            <p:cNvPr id="2" name="그림 4">
              <a:extLst>
                <a:ext uri="{FF2B5EF4-FFF2-40B4-BE49-F238E27FC236}">
                  <a16:creationId xmlns:a16="http://schemas.microsoft.com/office/drawing/2014/main" id="{D2CC61E3-65A2-5B66-E3EE-B1B9FFEC3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835" y="1489991"/>
              <a:ext cx="2063948" cy="44665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6BC05C-CCDF-337D-46B5-53DA39910F3E}"/>
                </a:ext>
              </a:extLst>
            </p:cNvPr>
            <p:cNvSpPr txBox="1"/>
            <p:nvPr/>
          </p:nvSpPr>
          <p:spPr>
            <a:xfrm>
              <a:off x="3876339" y="3259721"/>
              <a:ext cx="11849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해당 카드는 배고픔과 가난을 나타내며</a:t>
              </a:r>
              <a:r>
                <a:rPr lang="en-US" altLang="ko-KR" sz="800" dirty="0">
                  <a:solidFill>
                    <a:schemeClr val="bg1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,,,,,,</a:t>
              </a:r>
            </a:p>
          </p:txBody>
        </p:sp>
      </p:grpSp>
      <p:sp>
        <p:nvSpPr>
          <p:cNvPr id="15" name="Subtitle 7">
            <a:extLst>
              <a:ext uri="{FF2B5EF4-FFF2-40B4-BE49-F238E27FC236}">
                <a16:creationId xmlns:a16="http://schemas.microsoft.com/office/drawing/2014/main" id="{512AA19D-D5B4-CB1C-E0F9-65F6E491F373}"/>
              </a:ext>
            </a:extLst>
          </p:cNvPr>
          <p:cNvSpPr txBox="1">
            <a:spLocks/>
          </p:cNvSpPr>
          <p:nvPr/>
        </p:nvSpPr>
        <p:spPr>
          <a:xfrm>
            <a:off x="416474" y="390061"/>
            <a:ext cx="1041936" cy="51937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solidFill>
                  <a:schemeClr val="bg1"/>
                </a:solidFill>
                <a:latin typeface="아리따-부리(OTF)-SemiBold" panose="02020603020101020101" pitchFamily="18" charset="-127"/>
                <a:ea typeface="아리따-부리(OTF)-SemiBold" panose="02020603020101020101" pitchFamily="18" charset="-127"/>
              </a:rPr>
              <a:t>기획</a:t>
            </a:r>
            <a:endParaRPr lang="en-US" sz="3000" b="1" dirty="0">
              <a:solidFill>
                <a:schemeClr val="bg1"/>
              </a:solidFill>
              <a:latin typeface="아리따-부리(OTF)-SemiBold" panose="02020603020101020101" pitchFamily="18" charset="-127"/>
              <a:ea typeface="아리따-부리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768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791</Words>
  <Application>Microsoft Macintosh PowerPoint</Application>
  <PresentationFormat>와이드스크린</PresentationFormat>
  <Paragraphs>134</Paragraphs>
  <Slides>24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돋움체</vt:lpstr>
      <vt:lpstr>맑은 고딕</vt:lpstr>
      <vt:lpstr>아리따-부리(OTF)-Bold</vt:lpstr>
      <vt:lpstr>아리따-부리(OTF)-Medium</vt:lpstr>
      <vt:lpstr>아리따-부리(OTF)-SemiBold</vt:lpstr>
      <vt:lpstr>NanumMyeongjo</vt:lpstr>
      <vt:lpstr>Arial</vt:lpstr>
      <vt:lpstr>Calibri</vt:lpstr>
      <vt:lpstr>Office 테마</vt:lpstr>
      <vt:lpstr>밤편지</vt:lpstr>
      <vt:lpstr>PowerPoint 프레젠테이션</vt:lpstr>
      <vt:lpstr>공감(共感)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밤편지</dc:title>
  <dc:creator>SSAFY</dc:creator>
  <cp:lastModifiedBy>Namjun Kim</cp:lastModifiedBy>
  <cp:revision>392</cp:revision>
  <dcterms:created xsi:type="dcterms:W3CDTF">2024-03-14T01:47:49Z</dcterms:created>
  <dcterms:modified xsi:type="dcterms:W3CDTF">2024-05-19T18:04:28Z</dcterms:modified>
  <cp:version/>
</cp:coreProperties>
</file>